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85" r:id="rId1"/>
    <p:sldMasterId id="2147483808" r:id="rId2"/>
    <p:sldMasterId id="2147483811" r:id="rId3"/>
    <p:sldMasterId id="2147483833" r:id="rId4"/>
  </p:sldMasterIdLst>
  <p:notesMasterIdLst>
    <p:notesMasterId r:id="rId78"/>
  </p:notesMasterIdLst>
  <p:handoutMasterIdLst>
    <p:handoutMasterId r:id="rId79"/>
  </p:handoutMasterIdLst>
  <p:sldIdLst>
    <p:sldId id="587" r:id="rId5"/>
    <p:sldId id="696" r:id="rId6"/>
    <p:sldId id="691" r:id="rId7"/>
    <p:sldId id="697" r:id="rId8"/>
    <p:sldId id="694" r:id="rId9"/>
    <p:sldId id="695" r:id="rId10"/>
    <p:sldId id="698" r:id="rId11"/>
    <p:sldId id="699" r:id="rId12"/>
    <p:sldId id="700" r:id="rId13"/>
    <p:sldId id="701" r:id="rId14"/>
    <p:sldId id="702" r:id="rId15"/>
    <p:sldId id="703" r:id="rId16"/>
    <p:sldId id="704" r:id="rId17"/>
    <p:sldId id="705" r:id="rId18"/>
    <p:sldId id="706" r:id="rId19"/>
    <p:sldId id="707" r:id="rId20"/>
    <p:sldId id="708" r:id="rId21"/>
    <p:sldId id="709" r:id="rId22"/>
    <p:sldId id="710" r:id="rId23"/>
    <p:sldId id="711" r:id="rId24"/>
    <p:sldId id="712" r:id="rId25"/>
    <p:sldId id="713" r:id="rId26"/>
    <p:sldId id="714" r:id="rId27"/>
    <p:sldId id="715" r:id="rId28"/>
    <p:sldId id="716" r:id="rId29"/>
    <p:sldId id="717" r:id="rId30"/>
    <p:sldId id="718"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32" r:id="rId45"/>
    <p:sldId id="733" r:id="rId46"/>
    <p:sldId id="734" r:id="rId47"/>
    <p:sldId id="735" r:id="rId48"/>
    <p:sldId id="736" r:id="rId49"/>
    <p:sldId id="737" r:id="rId50"/>
    <p:sldId id="738" r:id="rId51"/>
    <p:sldId id="739" r:id="rId52"/>
    <p:sldId id="740" r:id="rId53"/>
    <p:sldId id="741" r:id="rId54"/>
    <p:sldId id="742" r:id="rId55"/>
    <p:sldId id="743" r:id="rId56"/>
    <p:sldId id="744" r:id="rId57"/>
    <p:sldId id="745" r:id="rId58"/>
    <p:sldId id="746" r:id="rId59"/>
    <p:sldId id="747" r:id="rId60"/>
    <p:sldId id="748" r:id="rId61"/>
    <p:sldId id="749" r:id="rId62"/>
    <p:sldId id="750" r:id="rId63"/>
    <p:sldId id="751" r:id="rId64"/>
    <p:sldId id="752" r:id="rId65"/>
    <p:sldId id="753" r:id="rId66"/>
    <p:sldId id="754" r:id="rId67"/>
    <p:sldId id="755" r:id="rId68"/>
    <p:sldId id="756" r:id="rId69"/>
    <p:sldId id="757" r:id="rId70"/>
    <p:sldId id="758" r:id="rId71"/>
    <p:sldId id="759" r:id="rId72"/>
    <p:sldId id="760" r:id="rId73"/>
    <p:sldId id="761" r:id="rId74"/>
    <p:sldId id="762" r:id="rId75"/>
    <p:sldId id="763" r:id="rId76"/>
    <p:sldId id="764" r:id="rId77"/>
  </p:sldIdLst>
  <p:sldSz cx="9144000" cy="5143500" type="screen16x9"/>
  <p:notesSz cx="6797675" cy="987425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FD9D9"/>
    <a:srgbClr val="990000"/>
    <a:srgbClr val="BFBFBF"/>
    <a:srgbClr val="005392"/>
    <a:srgbClr val="9999FF"/>
    <a:srgbClr val="FF0000"/>
    <a:srgbClr val="BF3A3B"/>
    <a:srgbClr val="CCFFCC"/>
    <a:srgbClr val="FFCC99"/>
    <a:srgbClr val="59595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84412" autoAdjust="0"/>
  </p:normalViewPr>
  <p:slideViewPr>
    <p:cSldViewPr snapToGrid="0" snapToObjects="1" showGuides="1">
      <p:cViewPr varScale="1">
        <p:scale>
          <a:sx n="91" d="100"/>
          <a:sy n="91" d="100"/>
        </p:scale>
        <p:origin x="-978" y="-96"/>
      </p:cViewPr>
      <p:guideLst>
        <p:guide orient="horz" pos="2861"/>
        <p:guide orient="horz" pos="395"/>
        <p:guide orient="horz" pos="583"/>
        <p:guide pos="5442"/>
        <p:guide pos="317"/>
        <p:guide pos="2382"/>
        <p:guide pos="5759"/>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70" d="100"/>
          <a:sy n="70" d="100"/>
        </p:scale>
        <p:origin x="-1638" y="-108"/>
      </p:cViewPr>
      <p:guideLst>
        <p:guide orient="horz" pos="3111"/>
        <p:guide pos="2141"/>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2"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6" y="2"/>
            <a:ext cx="2945659" cy="4937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2014/12/16</a:t>
            </a:fld>
            <a:endParaRPr lang="en-US" altLang="zh-CN" dirty="0"/>
          </a:p>
        </p:txBody>
      </p:sp>
      <p:sp>
        <p:nvSpPr>
          <p:cNvPr id="227332" name="Rectangle 4"/>
          <p:cNvSpPr>
            <a:spLocks noGrp="1" noChangeArrowheads="1"/>
          </p:cNvSpPr>
          <p:nvPr>
            <p:ph type="ftr" sz="quarter" idx="2"/>
          </p:nvPr>
        </p:nvSpPr>
        <p:spPr bwMode="auto">
          <a:xfrm>
            <a:off x="2"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6" y="9378826"/>
            <a:ext cx="2945659" cy="493712"/>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xmlns=""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2" y="2"/>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6" y="2"/>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2014/12/16</a:t>
            </a:fld>
            <a:endParaRPr lang="en-US" altLang="zh-CN" dirty="0"/>
          </a:p>
        </p:txBody>
      </p:sp>
      <p:sp>
        <p:nvSpPr>
          <p:cNvPr id="29700" name="Rectangle 4"/>
          <p:cNvSpPr>
            <a:spLocks noGrp="1" noRot="1" noChangeAspect="1" noChangeArrowheads="1" noTextEdit="1"/>
          </p:cNvSpPr>
          <p:nvPr>
            <p:ph type="sldImg" idx="2"/>
          </p:nvPr>
        </p:nvSpPr>
        <p:spPr bwMode="auto">
          <a:xfrm>
            <a:off x="107950" y="739775"/>
            <a:ext cx="6581775"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9701" name="Rectangle 5"/>
          <p:cNvSpPr>
            <a:spLocks noGrp="1" noChangeArrowheads="1"/>
          </p:cNvSpPr>
          <p:nvPr>
            <p:ph type="body" sz="quarter" idx="3"/>
          </p:nvPr>
        </p:nvSpPr>
        <p:spPr bwMode="auto">
          <a:xfrm>
            <a:off x="679768" y="4690269"/>
            <a:ext cx="5438140" cy="4443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2" name="Rectangle 6"/>
          <p:cNvSpPr>
            <a:spLocks noGrp="1" noChangeArrowheads="1"/>
          </p:cNvSpPr>
          <p:nvPr>
            <p:ph type="ftr" sz="quarter" idx="4"/>
          </p:nvPr>
        </p:nvSpPr>
        <p:spPr bwMode="auto">
          <a:xfrm>
            <a:off x="2" y="9378826"/>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6" y="9378826"/>
            <a:ext cx="2945659"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xmlns=""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之前公司发布了</a:t>
            </a:r>
            <a:r>
              <a:rPr lang="en-US" altLang="zh-CN" dirty="0" smtClean="0"/>
              <a:t>《Java</a:t>
            </a:r>
            <a:r>
              <a:rPr lang="zh-CN" altLang="en-US" dirty="0" smtClean="0"/>
              <a:t>语言安全编程规范</a:t>
            </a:r>
            <a:r>
              <a:rPr lang="en-US" altLang="zh-CN" dirty="0" smtClean="0"/>
              <a:t>》</a:t>
            </a:r>
            <a:r>
              <a:rPr lang="zh-CN" altLang="en-US" dirty="0" smtClean="0"/>
              <a:t>，这个培训材料主要就是为了跟</a:t>
            </a:r>
            <a:r>
              <a:rPr lang="en-US" altLang="zh-CN" dirty="0" smtClean="0"/>
              <a:t>《Java</a:t>
            </a:r>
            <a:r>
              <a:rPr lang="zh-CN" altLang="en-US" dirty="0" smtClean="0"/>
              <a:t>语言安全编程规范</a:t>
            </a:r>
            <a:r>
              <a:rPr lang="en-US" altLang="zh-CN" dirty="0" smtClean="0"/>
              <a:t>》</a:t>
            </a:r>
            <a:r>
              <a:rPr lang="zh-CN" altLang="en-US" dirty="0" smtClean="0"/>
              <a:t>配套，帮助大家理解规范里面的内容。</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注入攻击是一种很常见的攻击类型，应用中的注入攻击漏洞往往是由于缺乏有效的数据校验所引起。</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对于字符串输入，如果这个字符串将作为某种命令解释器的命令输入，那么需要特别注意防止注入攻击</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看下面这个图，对于传入数据库的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字符串，我们可能需要通过前面这些步骤来防止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注入的发生，同样的对于命令解释器和</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解释器，需要防止</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命令注入与</a:t>
            </a:r>
            <a:r>
              <a:rPr lang="en-US" altLang="zh-CN" sz="1200" kern="1200" dirty="0" smtClean="0">
                <a:solidFill>
                  <a:schemeClr val="tx1"/>
                </a:solidFill>
                <a:latin typeface="Calibri" pitchFamily="34" charset="0"/>
                <a:ea typeface="宋体" pitchFamily="2" charset="-122"/>
                <a:cs typeface="+mn-cs"/>
              </a:rPr>
              <a:t>XML</a:t>
            </a:r>
            <a:r>
              <a:rPr lang="zh-CN" altLang="zh-CN" sz="1200" kern="1200" dirty="0" smtClean="0">
                <a:solidFill>
                  <a:schemeClr val="tx1"/>
                </a:solidFill>
                <a:latin typeface="Calibri" pitchFamily="34" charset="0"/>
                <a:ea typeface="宋体" pitchFamily="2" charset="-122"/>
                <a:cs typeface="+mn-cs"/>
              </a:rPr>
              <a:t>注入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我们先来看一种最常见的注入攻击类型 </a:t>
            </a:r>
            <a:r>
              <a:rPr lang="en-US" altLang="zh-CN" sz="1200" kern="1200" dirty="0" smtClean="0">
                <a:solidFill>
                  <a:schemeClr val="tx1"/>
                </a:solidFill>
                <a:latin typeface="Calibri" pitchFamily="34" charset="0"/>
                <a:ea typeface="宋体" pitchFamily="2" charset="-122"/>
                <a:cs typeface="+mn-cs"/>
              </a:rPr>
              <a:t>-- 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程序里面如果使用了未经校验的外部输入来动态构造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语句，就很可能会引入</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注入漏洞。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我们以一个登录验证的例子来讲解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一种典型的登录验证的后台程序逻辑就是判断这样的一个</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查询语句返回的结果集是否不为空，如果不为空则表示输入的用户名和密码是匹配的。</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比如对于这样的一对正常输入，只要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这个用户名和这一串密码是匹配的，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语句的返回就不会为空，登录验证就算是通过了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但是如果对于这样的恶意输入，我们来看看最后生成的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语句会变成什么样子。</a:t>
            </a:r>
          </a:p>
          <a:p>
            <a:pPr lvl="0"/>
            <a:r>
              <a:rPr lang="en-US" altLang="zh-CN" sz="1200" kern="1200" dirty="0" smtClean="0">
                <a:solidFill>
                  <a:schemeClr val="tx1"/>
                </a:solidFill>
                <a:latin typeface="Calibri" pitchFamily="34" charset="0"/>
                <a:ea typeface="宋体" pitchFamily="2" charset="-122"/>
                <a:cs typeface="+mn-cs"/>
              </a:rPr>
              <a:t>7)</a:t>
            </a:r>
            <a:r>
              <a:rPr lang="zh-CN" altLang="zh-CN" sz="1200" kern="1200" dirty="0" smtClean="0">
                <a:solidFill>
                  <a:schemeClr val="tx1"/>
                </a:solidFill>
                <a:latin typeface="Calibri" pitchFamily="34" charset="0"/>
                <a:ea typeface="宋体" pitchFamily="2" charset="-122"/>
                <a:cs typeface="+mn-cs"/>
              </a:rPr>
              <a:t>很明显，原始的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逻辑被改变了，形成了</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注入。这里实际上只要</a:t>
            </a:r>
            <a:r>
              <a:rPr lang="en-US" altLang="zh-CN" sz="1200" kern="1200" dirty="0" smtClean="0">
                <a:solidFill>
                  <a:schemeClr val="tx1"/>
                </a:solidFill>
                <a:latin typeface="Calibri" pitchFamily="34" charset="0"/>
                <a:ea typeface="宋体" pitchFamily="2" charset="-122"/>
                <a:cs typeface="+mn-cs"/>
              </a:rPr>
              <a:t>Jack</a:t>
            </a:r>
            <a:r>
              <a:rPr lang="zh-CN" altLang="zh-CN" sz="1200" kern="1200" dirty="0" smtClean="0">
                <a:solidFill>
                  <a:schemeClr val="tx1"/>
                </a:solidFill>
                <a:latin typeface="Calibri" pitchFamily="34" charset="0"/>
                <a:ea typeface="宋体" pitchFamily="2" charset="-122"/>
                <a:cs typeface="+mn-cs"/>
              </a:rPr>
              <a:t>是一个有效用户，便可以绕开对口令的验证。</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10</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注入的危害很多，他可以使系统某些业务功能异常或失效，比如之前的例子中登录验证被绕过。</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其他危害还有造成数据泄露，数据篡改之类等等。</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1)SQL</a:t>
            </a:r>
            <a:r>
              <a:rPr lang="zh-CN" altLang="zh-CN" sz="1200" kern="1200" dirty="0" smtClean="0">
                <a:solidFill>
                  <a:schemeClr val="tx1"/>
                </a:solidFill>
                <a:latin typeface="Calibri" pitchFamily="34" charset="0"/>
                <a:ea typeface="宋体" pitchFamily="2" charset="-122"/>
                <a:cs typeface="+mn-cs"/>
              </a:rPr>
              <a:t>注入的业界案例很多，在</a:t>
            </a:r>
            <a:r>
              <a:rPr lang="en-US" altLang="zh-CN" sz="1200" kern="1200" dirty="0" smtClean="0">
                <a:solidFill>
                  <a:schemeClr val="tx1"/>
                </a:solidFill>
                <a:latin typeface="Calibri" pitchFamily="34" charset="0"/>
                <a:ea typeface="宋体" pitchFamily="2" charset="-122"/>
                <a:cs typeface="+mn-cs"/>
              </a:rPr>
              <a:t>wooyun</a:t>
            </a:r>
            <a:r>
              <a:rPr lang="zh-CN" altLang="zh-CN" sz="1200" kern="1200" dirty="0" smtClean="0">
                <a:solidFill>
                  <a:schemeClr val="tx1"/>
                </a:solidFill>
                <a:latin typeface="Calibri" pitchFamily="34" charset="0"/>
                <a:ea typeface="宋体" pitchFamily="2" charset="-122"/>
                <a:cs typeface="+mn-cs"/>
              </a:rPr>
              <a:t>平台</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国内的一个漏洞发布网站</a:t>
            </a:r>
            <a:r>
              <a:rPr lang="en-US" altLang="zh-CN" sz="1200" kern="1200" dirty="0" smtClean="0">
                <a:solidFill>
                  <a:schemeClr val="tx1"/>
                </a:solidFill>
                <a:latin typeface="Calibri" pitchFamily="34" charset="0"/>
                <a:ea typeface="宋体" pitchFamily="2" charset="-122"/>
                <a:cs typeface="+mn-cs"/>
              </a:rPr>
              <a:t>,www.wooyun.org)</a:t>
            </a:r>
            <a:r>
              <a:rPr lang="zh-CN" altLang="zh-CN" sz="1200" kern="1200" dirty="0" smtClean="0">
                <a:solidFill>
                  <a:schemeClr val="tx1"/>
                </a:solidFill>
                <a:latin typeface="Calibri" pitchFamily="34" charset="0"/>
                <a:ea typeface="宋体" pitchFamily="2" charset="-122"/>
                <a:cs typeface="+mn-cs"/>
              </a:rPr>
              <a:t>上一搜就有一大把。</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这个是索尼公司的一个网站</a:t>
            </a:r>
            <a:r>
              <a:rPr lang="en-US" altLang="zh-CN" sz="1200" kern="1200" dirty="0" smtClean="0">
                <a:solidFill>
                  <a:schemeClr val="tx1"/>
                </a:solidFill>
                <a:latin typeface="Calibri" pitchFamily="34" charset="0"/>
                <a:ea typeface="宋体" pitchFamily="2" charset="-122"/>
                <a:cs typeface="+mn-cs"/>
              </a:rPr>
              <a:t>sonypictures.com</a:t>
            </a:r>
            <a:r>
              <a:rPr lang="zh-CN" altLang="zh-CN" sz="1200" kern="1200" dirty="0" smtClean="0">
                <a:solidFill>
                  <a:schemeClr val="tx1"/>
                </a:solidFill>
                <a:latin typeface="Calibri" pitchFamily="34" charset="0"/>
                <a:ea typeface="宋体" pitchFamily="2" charset="-122"/>
                <a:cs typeface="+mn-cs"/>
              </a:rPr>
              <a:t>的案例，攻击者通过简单的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注入就从这个网站上窃取了</a:t>
            </a:r>
            <a:r>
              <a:rPr lang="en-US" altLang="zh-CN" sz="1200" kern="1200" dirty="0" smtClean="0">
                <a:solidFill>
                  <a:schemeClr val="tx1"/>
                </a:solidFill>
                <a:latin typeface="Calibri" pitchFamily="34" charset="0"/>
                <a:ea typeface="宋体" pitchFamily="2" charset="-122"/>
                <a:cs typeface="+mn-cs"/>
              </a:rPr>
              <a:t>100w</a:t>
            </a:r>
            <a:r>
              <a:rPr lang="zh-CN" altLang="zh-CN" sz="1200" kern="1200" dirty="0" smtClean="0">
                <a:solidFill>
                  <a:schemeClr val="tx1"/>
                </a:solidFill>
                <a:latin typeface="Calibri" pitchFamily="34" charset="0"/>
                <a:ea typeface="宋体" pitchFamily="2" charset="-122"/>
                <a:cs typeface="+mn-cs"/>
              </a:rPr>
              <a:t>个用户的个人信息，以及</a:t>
            </a:r>
            <a:r>
              <a:rPr lang="en-US" altLang="zh-CN" sz="1200" kern="1200" dirty="0" smtClean="0">
                <a:solidFill>
                  <a:schemeClr val="tx1"/>
                </a:solidFill>
                <a:latin typeface="Calibri" pitchFamily="34" charset="0"/>
                <a:ea typeface="宋体" pitchFamily="2" charset="-122"/>
                <a:cs typeface="+mn-cs"/>
              </a:rPr>
              <a:t>7.5</a:t>
            </a:r>
            <a:r>
              <a:rPr lang="zh-CN" altLang="zh-CN" sz="1200" kern="1200" dirty="0" smtClean="0">
                <a:solidFill>
                  <a:schemeClr val="tx1"/>
                </a:solidFill>
                <a:latin typeface="Calibri" pitchFamily="34" charset="0"/>
                <a:ea typeface="宋体" pitchFamily="2" charset="-122"/>
                <a:cs typeface="+mn-cs"/>
              </a:rPr>
              <a:t>分“音乐密码”还有</a:t>
            </a:r>
            <a:r>
              <a:rPr lang="en-US" altLang="zh-CN" sz="1200" kern="1200" dirty="0" smtClean="0">
                <a:solidFill>
                  <a:schemeClr val="tx1"/>
                </a:solidFill>
                <a:latin typeface="Calibri" pitchFamily="34" charset="0"/>
                <a:ea typeface="宋体" pitchFamily="2" charset="-122"/>
                <a:cs typeface="+mn-cs"/>
              </a:rPr>
              <a:t>350</a:t>
            </a:r>
            <a:r>
              <a:rPr lang="zh-CN" altLang="zh-CN" sz="1200" kern="1200" dirty="0" smtClean="0">
                <a:solidFill>
                  <a:schemeClr val="tx1"/>
                </a:solidFill>
                <a:latin typeface="Calibri" pitchFamily="34" charset="0"/>
                <a:ea typeface="宋体" pitchFamily="2" charset="-122"/>
                <a:cs typeface="+mn-cs"/>
              </a:rPr>
              <a:t>万份“音乐优惠券”，给索尼造成了非常严重的损失。</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12</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下面是对于漏洞代码的攻击演示，我们培训材料中的演示代码都是来自</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的一个开源的项目</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是一个</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实现的专门用于演示各种漏洞的开源项目。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客户端存在输入校验，需要通过拦截工具修改请求绕过客户端验证</a:t>
            </a:r>
            <a:r>
              <a:rPr lang="en-US" altLang="zh-CN" sz="1200" kern="1200" dirty="0" smtClean="0">
                <a:solidFill>
                  <a:schemeClr val="tx1"/>
                </a:solidFill>
                <a:latin typeface="Calibri" pitchFamily="34" charset="0"/>
                <a:ea typeface="宋体" pitchFamily="2" charset="-122"/>
                <a:cs typeface="+mn-cs"/>
              </a:rPr>
              <a:t>)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13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下面我们来看一段典型错误的代码，这里的问题实际上与之前讲解</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注入原理的例子一样，就是使用了未经校验的用户名和密码来拼接构造</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语句。</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攻击者可以通过恶意的输入来改变原来的</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逻辑，最后绕过登录验证。</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14</a:t>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一种推荐使用的，可以防止</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注入的方式是使用</a:t>
            </a:r>
            <a:r>
              <a:rPr lang="en-US" altLang="zh-CN" sz="1200" kern="1200" dirty="0"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a:t>
            </a:r>
          </a:p>
          <a:p>
            <a:pPr lvl="0"/>
            <a:r>
              <a:rPr lang="en-US" altLang="zh-CN" sz="1200" kern="1200" dirty="0" smtClean="0">
                <a:solidFill>
                  <a:schemeClr val="tx1"/>
                </a:solidFill>
                <a:latin typeface="Calibri" pitchFamily="34" charset="0"/>
                <a:ea typeface="宋体" pitchFamily="2" charset="-122"/>
                <a:cs typeface="+mn-cs"/>
              </a:rPr>
              <a:t>2)</a:t>
            </a:r>
            <a:r>
              <a:rPr lang="en-US" altLang="zh-CN" sz="1200" kern="1200" dirty="0" err="1" smtClean="0">
                <a:solidFill>
                  <a:schemeClr val="tx1"/>
                </a:solidFill>
                <a:latin typeface="Calibri" pitchFamily="34" charset="0"/>
                <a:ea typeface="宋体" pitchFamily="2" charset="-122"/>
                <a:cs typeface="+mn-cs"/>
              </a:rPr>
              <a:t>PreparedStatement</a:t>
            </a:r>
            <a:r>
              <a:rPr lang="zh-CN" altLang="zh-CN" sz="1200" kern="1200" dirty="0" smtClean="0">
                <a:solidFill>
                  <a:schemeClr val="tx1"/>
                </a:solidFill>
                <a:latin typeface="Calibri" pitchFamily="34" charset="0"/>
                <a:ea typeface="宋体" pitchFamily="2" charset="-122"/>
                <a:cs typeface="+mn-cs"/>
              </a:rPr>
              <a:t>在数据库中经过预编译处理，其</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语义逻辑事先已确定，不会被后续的输入参数所改变。</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例如这里，若攻击者提供了这样的用户名输入</a:t>
            </a:r>
            <a:r>
              <a:rPr lang="en-US" altLang="zh-CN" sz="1200" kern="1200" dirty="0" smtClean="0">
                <a:solidFill>
                  <a:schemeClr val="tx1"/>
                </a:solidFill>
                <a:latin typeface="Calibri" pitchFamily="34" charset="0"/>
                <a:ea typeface="宋体" pitchFamily="2" charset="-122"/>
                <a:cs typeface="+mn-cs"/>
              </a:rPr>
              <a:t>( jack’ or ‘1’=‘1)</a:t>
            </a:r>
            <a:r>
              <a:rPr lang="zh-CN" altLang="zh-CN" sz="1200" kern="1200" dirty="0" smtClean="0">
                <a:solidFill>
                  <a:schemeClr val="tx1"/>
                </a:solidFill>
                <a:latin typeface="Calibri" pitchFamily="34" charset="0"/>
                <a:ea typeface="宋体" pitchFamily="2" charset="-122"/>
                <a:cs typeface="+mn-cs"/>
              </a:rPr>
              <a:t>，则通过</a:t>
            </a:r>
            <a:r>
              <a:rPr lang="en-US" altLang="zh-CN" sz="1200" kern="1200" dirty="0" err="1" smtClean="0">
                <a:solidFill>
                  <a:schemeClr val="tx1"/>
                </a:solidFill>
                <a:latin typeface="Calibri" pitchFamily="34" charset="0"/>
                <a:ea typeface="宋体" pitchFamily="2" charset="-122"/>
                <a:cs typeface="+mn-cs"/>
              </a:rPr>
              <a:t>PreparedStatement.setXXX</a:t>
            </a:r>
            <a:r>
              <a:rPr lang="zh-CN" altLang="zh-CN" sz="1200" kern="1200" dirty="0" smtClean="0">
                <a:solidFill>
                  <a:schemeClr val="tx1"/>
                </a:solidFill>
                <a:latin typeface="Calibri" pitchFamily="34" charset="0"/>
                <a:ea typeface="宋体" pitchFamily="2" charset="-122"/>
                <a:cs typeface="+mn-cs"/>
              </a:rPr>
              <a:t>方法传入的参数，其实际效果相当于经过转义之后的结果</a:t>
            </a:r>
            <a:r>
              <a:rPr lang="en-US" altLang="zh-CN" sz="1200" kern="1200" dirty="0" smtClean="0">
                <a:solidFill>
                  <a:schemeClr val="tx1"/>
                </a:solidFill>
                <a:latin typeface="Calibri" pitchFamily="34" charset="0"/>
                <a:ea typeface="宋体" pitchFamily="2" charset="-122"/>
                <a:cs typeface="+mn-cs"/>
              </a:rPr>
              <a:t>(jack\’ or  \’1\’= \’ 1)</a:t>
            </a:r>
            <a:r>
              <a:rPr lang="zh-CN" altLang="zh-CN" sz="1200" kern="1200" dirty="0" smtClean="0">
                <a:solidFill>
                  <a:schemeClr val="tx1"/>
                </a:solidFill>
                <a:latin typeface="Calibri" pitchFamily="34" charset="0"/>
                <a:ea typeface="宋体" pitchFamily="2" charset="-122"/>
                <a:cs typeface="+mn-cs"/>
              </a:rPr>
              <a:t>，那么这样就可以有效的防止注入问题。</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15</a:t>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另外一种可以用来对抗</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注入的方法是对输入参数中能够影响</a:t>
            </a:r>
            <a:r>
              <a:rPr lang="en-US" altLang="zh-CN" sz="1200" kern="1200" dirty="0" smtClean="0">
                <a:solidFill>
                  <a:schemeClr val="tx1"/>
                </a:solidFill>
                <a:latin typeface="Calibri" pitchFamily="34" charset="0"/>
                <a:ea typeface="宋体" pitchFamily="2" charset="-122"/>
                <a:cs typeface="+mn-cs"/>
              </a:rPr>
              <a:t>SQL</a:t>
            </a:r>
            <a:r>
              <a:rPr lang="zh-CN" altLang="zh-CN" sz="1200" kern="1200" dirty="0" smtClean="0">
                <a:solidFill>
                  <a:schemeClr val="tx1"/>
                </a:solidFill>
                <a:latin typeface="Calibri" pitchFamily="34" charset="0"/>
                <a:ea typeface="宋体" pitchFamily="2" charset="-122"/>
                <a:cs typeface="+mn-cs"/>
              </a:rPr>
              <a:t>语义的特殊字符进行转义，使得数据库只会将其作为普通文本。</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这里我们推荐使用</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提供的转义工具，</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OWASP</a:t>
            </a:r>
            <a:r>
              <a:rPr lang="zh-CN" altLang="zh-CN" sz="1200" kern="1200" dirty="0" smtClean="0">
                <a:solidFill>
                  <a:schemeClr val="tx1"/>
                </a:solidFill>
                <a:latin typeface="Calibri" pitchFamily="34" charset="0"/>
                <a:ea typeface="宋体" pitchFamily="2" charset="-122"/>
                <a:cs typeface="+mn-cs"/>
              </a:rPr>
              <a:t>下面的一个开源项目，它提供了一系列的可以帮助开发安全应用的工具。</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示例代码中便是使用的</a:t>
            </a:r>
            <a:r>
              <a:rPr lang="en-US" altLang="zh-CN" sz="1200" kern="1200" dirty="0"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，以</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数据库为例，对输入参数做转义。这里需要注意的是不同的数据库其转义机制可能会不一样，除了</a:t>
            </a:r>
            <a:r>
              <a:rPr lang="en-US" altLang="zh-CN" sz="1200" kern="1200" dirty="0" smtClean="0">
                <a:solidFill>
                  <a:schemeClr val="tx1"/>
                </a:solidFill>
                <a:latin typeface="Calibri" pitchFamily="34" charset="0"/>
                <a:ea typeface="宋体" pitchFamily="2" charset="-122"/>
                <a:cs typeface="+mn-cs"/>
              </a:rPr>
              <a:t>oracle</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esapi</a:t>
            </a:r>
            <a:r>
              <a:rPr lang="zh-CN" altLang="zh-CN" sz="1200" kern="1200" dirty="0" smtClean="0">
                <a:solidFill>
                  <a:schemeClr val="tx1"/>
                </a:solidFill>
                <a:latin typeface="Calibri" pitchFamily="34" charset="0"/>
                <a:ea typeface="宋体" pitchFamily="2" charset="-122"/>
                <a:cs typeface="+mn-cs"/>
              </a:rPr>
              <a:t>还提供了其他常用数据库的转义工具，如</a:t>
            </a:r>
            <a:r>
              <a:rPr lang="en-US" altLang="zh-CN" sz="1200" kern="1200" dirty="0" smtClean="0">
                <a:solidFill>
                  <a:schemeClr val="tx1"/>
                </a:solidFill>
                <a:latin typeface="Calibri" pitchFamily="34" charset="0"/>
                <a:ea typeface="宋体" pitchFamily="2" charset="-122"/>
                <a:cs typeface="+mn-cs"/>
              </a:rPr>
              <a:t>DB2</a:t>
            </a:r>
            <a:r>
              <a:rPr lang="zh-CN"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MySQL</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22</a:t>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命令注入也是一种常见的注入攻击类型，</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命令注入漏洞是由于未对用作</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命令行的字符串参数做恰当的校验所导致。</a:t>
            </a:r>
          </a:p>
          <a:p>
            <a:pPr lvl="0"/>
            <a:r>
              <a:rPr lang="en-US" altLang="zh-CN" sz="1200" kern="1200" dirty="0" smtClean="0">
                <a:solidFill>
                  <a:schemeClr val="tx1"/>
                </a:solidFill>
                <a:latin typeface="Calibri" pitchFamily="34" charset="0"/>
                <a:ea typeface="宋体" pitchFamily="2" charset="-122"/>
                <a:cs typeface="+mn-cs"/>
              </a:rPr>
              <a:t>2)Java</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可以用来在外部进程中执行</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命令，若使用不当则可能引入命令注入漏洞。</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这里使用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调用操作系统的命令解释器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执行一个</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命令的目标文件夹来自外部输入参数。</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对于这样的一个正常输入，程序按预期运行，不会有什么问题</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但是对于这样的一个恶意输入，攻击者通过命令连接符加入了一个</a:t>
            </a:r>
            <a:r>
              <a:rPr lang="en-US" altLang="zh-CN" sz="1200" kern="1200" dirty="0" smtClean="0">
                <a:solidFill>
                  <a:schemeClr val="tx1"/>
                </a:solidFill>
                <a:latin typeface="Calibri" pitchFamily="34" charset="0"/>
                <a:ea typeface="宋体" pitchFamily="2" charset="-122"/>
                <a:cs typeface="+mn-cs"/>
              </a:rPr>
              <a:t>del</a:t>
            </a:r>
            <a:r>
              <a:rPr lang="zh-CN" altLang="zh-CN" sz="1200" kern="1200" dirty="0" smtClean="0">
                <a:solidFill>
                  <a:schemeClr val="tx1"/>
                </a:solidFill>
                <a:latin typeface="Calibri" pitchFamily="34" charset="0"/>
                <a:ea typeface="宋体" pitchFamily="2" charset="-122"/>
                <a:cs typeface="+mn-cs"/>
              </a:rPr>
              <a:t>命令，那么最终这行代码便会执行两个命令，后面这条命令导致</a:t>
            </a:r>
            <a:r>
              <a:rPr lang="en-US" altLang="zh-CN" sz="1200" kern="1200" dirty="0" err="1" smtClean="0">
                <a:solidFill>
                  <a:schemeClr val="tx1"/>
                </a:solidFill>
                <a:latin typeface="Calibri" pitchFamily="34" charset="0"/>
                <a:ea typeface="宋体" pitchFamily="2" charset="-122"/>
                <a:cs typeface="+mn-cs"/>
              </a:rPr>
              <a:t>dbms</a:t>
            </a:r>
            <a:r>
              <a:rPr lang="zh-CN" altLang="zh-CN" sz="1200" kern="1200" dirty="0" smtClean="0">
                <a:solidFill>
                  <a:schemeClr val="tx1"/>
                </a:solidFill>
                <a:latin typeface="Calibri" pitchFamily="34" charset="0"/>
                <a:ea typeface="宋体" pitchFamily="2" charset="-122"/>
                <a:cs typeface="+mn-cs"/>
              </a:rPr>
              <a:t>目录下的所有文件被删除。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1)OS</a:t>
            </a:r>
            <a:r>
              <a:rPr lang="zh-CN" altLang="zh-CN" sz="1200" kern="1200" dirty="0" smtClean="0">
                <a:solidFill>
                  <a:schemeClr val="tx1"/>
                </a:solidFill>
                <a:latin typeface="Calibri" pitchFamily="34" charset="0"/>
                <a:ea typeface="宋体" pitchFamily="2" charset="-122"/>
                <a:cs typeface="+mn-cs"/>
              </a:rPr>
              <a:t>命令注入的危害非常明显，攻击者可以通过这种方式在目标系统上执行任意的</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命令，比如篡改、删除文件，重启、停止服务等。</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25</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背景</a:t>
            </a:r>
            <a:endParaRPr lang="en-US" altLang="zh-CN" dirty="0" smtClean="0"/>
          </a:p>
          <a:p>
            <a:pPr lvl="0"/>
            <a:r>
              <a:rPr lang="en-US" altLang="zh-CN" sz="1200" kern="1200" smtClean="0">
                <a:solidFill>
                  <a:schemeClr val="tx1"/>
                </a:solidFill>
                <a:latin typeface="Calibri" pitchFamily="34" charset="0"/>
                <a:ea typeface="宋体" pitchFamily="2" charset="-122"/>
                <a:cs typeface="+mn-cs"/>
              </a:rPr>
              <a:t>1)</a:t>
            </a:r>
            <a:r>
              <a:rPr lang="zh-CN" altLang="zh-CN" sz="1200" kern="1200" smtClean="0">
                <a:solidFill>
                  <a:schemeClr val="tx1"/>
                </a:solidFill>
                <a:latin typeface="Calibri" pitchFamily="34" charset="0"/>
                <a:ea typeface="宋体" pitchFamily="2" charset="-122"/>
                <a:cs typeface="+mn-cs"/>
              </a:rPr>
              <a:t>随着互联网的发展，近些年报告的软件漏洞与漏洞利用数量都在持续增加，软件安全问题越来越多的受到业界的关注。 </a:t>
            </a:r>
          </a:p>
          <a:p>
            <a:r>
              <a:rPr lang="en-US" altLang="zh-CN" dirty="0" smtClean="0"/>
              <a:t>2)</a:t>
            </a:r>
            <a:r>
              <a:rPr lang="zh-CN" altLang="en-US" dirty="0" smtClean="0"/>
              <a:t>软件安全问题的引入主要有两个层面，一个是设计层面，一个是编码层面。</a:t>
            </a:r>
            <a:endParaRPr lang="en-US" altLang="zh-CN" dirty="0" smtClean="0"/>
          </a:p>
          <a:p>
            <a:r>
              <a:rPr lang="en-US" altLang="zh-CN" dirty="0" smtClean="0"/>
              <a:t>3)</a:t>
            </a:r>
            <a:r>
              <a:rPr lang="zh-CN" altLang="en-US" dirty="0" smtClean="0"/>
              <a:t>编码层面引入的漏洞占了报告中的很大一部分，比如</a:t>
            </a:r>
            <a:r>
              <a:rPr lang="en-US" altLang="zh-CN" dirty="0" smtClean="0"/>
              <a:t>NVD</a:t>
            </a:r>
            <a:r>
              <a:rPr lang="zh-CN" altLang="en-US" dirty="0" smtClean="0"/>
              <a:t>中的</a:t>
            </a:r>
            <a:r>
              <a:rPr lang="en-US" altLang="zh-CN" dirty="0" smtClean="0"/>
              <a:t>2500</a:t>
            </a:r>
            <a:r>
              <a:rPr lang="zh-CN" altLang="en-US" dirty="0" smtClean="0"/>
              <a:t>多个漏洞中，有</a:t>
            </a:r>
            <a:r>
              <a:rPr lang="en-US" altLang="zh-CN" dirty="0" smtClean="0"/>
              <a:t>64%</a:t>
            </a:r>
            <a:r>
              <a:rPr lang="zh-CN" altLang="en-US" dirty="0" smtClean="0"/>
              <a:t>是由于编程错误引起。</a:t>
            </a:r>
            <a:endParaRPr lang="en-US" altLang="zh-CN" dirty="0" smtClean="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这里是</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的一个漏洞案例，</a:t>
            </a:r>
            <a:r>
              <a:rPr lang="en-US" altLang="zh-CN" sz="1200" kern="1200" dirty="0" smtClean="0">
                <a:solidFill>
                  <a:schemeClr val="tx1"/>
                </a:solidFill>
                <a:latin typeface="Calibri" pitchFamily="34" charset="0"/>
                <a:ea typeface="宋体" pitchFamily="2" charset="-122"/>
                <a:cs typeface="+mn-cs"/>
              </a:rPr>
              <a:t>eclipse</a:t>
            </a:r>
            <a:r>
              <a:rPr lang="zh-CN" altLang="zh-CN" sz="1200" kern="1200" dirty="0" smtClean="0">
                <a:solidFill>
                  <a:schemeClr val="tx1"/>
                </a:solidFill>
                <a:latin typeface="Calibri" pitchFamily="34" charset="0"/>
                <a:ea typeface="宋体" pitchFamily="2" charset="-122"/>
                <a:cs typeface="+mn-cs"/>
              </a:rPr>
              <a:t>中的</a:t>
            </a:r>
            <a:r>
              <a:rPr lang="en-US" altLang="zh-CN" sz="1200" kern="1200" dirty="0" err="1" smtClean="0">
                <a:solidFill>
                  <a:schemeClr val="tx1"/>
                </a:solidFill>
                <a:latin typeface="Calibri" pitchFamily="34" charset="0"/>
                <a:ea typeface="宋体" pitchFamily="2" charset="-122"/>
                <a:cs typeface="+mn-cs"/>
              </a:rPr>
              <a:t>BundleFile</a:t>
            </a:r>
            <a:r>
              <a:rPr lang="zh-CN" altLang="zh-CN" sz="1200" kern="1200" dirty="0" smtClean="0">
                <a:solidFill>
                  <a:schemeClr val="tx1"/>
                </a:solidFill>
                <a:latin typeface="Calibri" pitchFamily="34" charset="0"/>
                <a:ea typeface="宋体" pitchFamily="2" charset="-122"/>
                <a:cs typeface="+mn-cs"/>
              </a:rPr>
              <a:t>这个类读取这两个属性来构建</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来执行，因为这两个属性的值是可以在运行</a:t>
            </a:r>
            <a:r>
              <a:rPr lang="en-US" altLang="zh-CN" sz="1200" kern="1200" dirty="0" smtClean="0">
                <a:solidFill>
                  <a:schemeClr val="tx1"/>
                </a:solidFill>
                <a:latin typeface="Calibri" pitchFamily="34" charset="0"/>
                <a:ea typeface="宋体" pitchFamily="2" charset="-122"/>
                <a:cs typeface="+mn-cs"/>
              </a:rPr>
              <a:t>JVM</a:t>
            </a:r>
            <a:r>
              <a:rPr lang="zh-CN" altLang="zh-CN" sz="1200" kern="1200" dirty="0" smtClean="0">
                <a:solidFill>
                  <a:schemeClr val="tx1"/>
                </a:solidFill>
                <a:latin typeface="Calibri" pitchFamily="34" charset="0"/>
                <a:ea typeface="宋体" pitchFamily="2" charset="-122"/>
                <a:cs typeface="+mn-cs"/>
              </a:rPr>
              <a:t>的时候通过</a:t>
            </a:r>
            <a:r>
              <a:rPr lang="en-US" altLang="zh-CN" sz="1200" kern="1200" dirty="0" smtClean="0">
                <a:solidFill>
                  <a:schemeClr val="tx1"/>
                </a:solidFill>
                <a:latin typeface="Calibri" pitchFamily="34" charset="0"/>
                <a:ea typeface="宋体" pitchFamily="2" charset="-122"/>
                <a:cs typeface="+mn-cs"/>
              </a:rPr>
              <a:t>-D</a:t>
            </a:r>
            <a:r>
              <a:rPr lang="zh-CN" altLang="zh-CN" sz="1200" kern="1200" dirty="0" smtClean="0">
                <a:solidFill>
                  <a:schemeClr val="tx1"/>
                </a:solidFill>
                <a:latin typeface="Calibri" pitchFamily="34" charset="0"/>
                <a:ea typeface="宋体" pitchFamily="2" charset="-122"/>
                <a:cs typeface="+mn-cs"/>
              </a:rPr>
              <a:t>参数指定，那么攻击者便可以利用这一点来执行任意的恶意命令。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26</a:t>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我们来看一下在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上演示命令注入的视频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这个程序本意是通过让用户在页面上选择一个帮助文件，然后显示该帮助文件的内容</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演示视频中注入了一条</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命令，最后</a:t>
            </a:r>
            <a:r>
              <a:rPr lang="en-US" altLang="zh-CN" sz="1200" kern="1200" dirty="0" smtClean="0">
                <a:solidFill>
                  <a:schemeClr val="tx1"/>
                </a:solidFill>
                <a:latin typeface="Calibri" pitchFamily="34" charset="0"/>
                <a:ea typeface="宋体" pitchFamily="2" charset="-122"/>
                <a:cs typeface="+mn-cs"/>
              </a:rPr>
              <a:t>ping</a:t>
            </a:r>
            <a:r>
              <a:rPr lang="zh-CN" altLang="zh-CN" sz="1200" kern="1200" dirty="0" smtClean="0">
                <a:solidFill>
                  <a:schemeClr val="tx1"/>
                </a:solidFill>
                <a:latin typeface="Calibri" pitchFamily="34" charset="0"/>
                <a:ea typeface="宋体" pitchFamily="2" charset="-122"/>
                <a:cs typeface="+mn-cs"/>
              </a:rPr>
              <a:t>的结果显示在页面上了。</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演示程序的关键漏洞代码是使用传入的文件路径作为</a:t>
            </a:r>
            <a:r>
              <a:rPr lang="en-US" altLang="zh-CN" sz="1200" kern="1200" dirty="0" smtClean="0">
                <a:solidFill>
                  <a:schemeClr val="tx1"/>
                </a:solidFill>
                <a:latin typeface="Calibri" pitchFamily="34" charset="0"/>
                <a:ea typeface="宋体" pitchFamily="2" charset="-122"/>
                <a:cs typeface="+mn-cs"/>
              </a:rPr>
              <a:t>type</a:t>
            </a:r>
            <a:r>
              <a:rPr lang="zh-CN" altLang="zh-CN" sz="1200" kern="1200" dirty="0" smtClean="0">
                <a:solidFill>
                  <a:schemeClr val="tx1"/>
                </a:solidFill>
                <a:latin typeface="Calibri" pitchFamily="34" charset="0"/>
                <a:ea typeface="宋体" pitchFamily="2" charset="-122"/>
                <a:cs typeface="+mn-cs"/>
              </a:rPr>
              <a:t>命令的参数，拼接构造</a:t>
            </a:r>
            <a:r>
              <a:rPr lang="en-US" altLang="zh-CN" sz="1200" kern="1200" dirty="0" smtClean="0">
                <a:solidFill>
                  <a:schemeClr val="tx1"/>
                </a:solidFill>
                <a:latin typeface="Calibri" pitchFamily="34" charset="0"/>
                <a:ea typeface="宋体" pitchFamily="2" charset="-122"/>
                <a:cs typeface="+mn-cs"/>
              </a:rPr>
              <a:t>OS</a:t>
            </a:r>
            <a:r>
              <a:rPr lang="zh-CN" altLang="zh-CN" sz="1200" kern="1200" dirty="0" smtClean="0">
                <a:solidFill>
                  <a:schemeClr val="tx1"/>
                </a:solidFill>
                <a:latin typeface="Calibri" pitchFamily="34" charset="0"/>
                <a:ea typeface="宋体" pitchFamily="2" charset="-122"/>
                <a:cs typeface="+mn-cs"/>
              </a:rPr>
              <a:t>命令，然后通过</a:t>
            </a:r>
            <a:r>
              <a:rPr lang="en-US" altLang="zh-CN" sz="1200" kern="1200" dirty="0" smtClean="0">
                <a:solidFill>
                  <a:schemeClr val="tx1"/>
                </a:solidFill>
                <a:latin typeface="Calibri" pitchFamily="34" charset="0"/>
                <a:ea typeface="宋体" pitchFamily="2" charset="-122"/>
                <a:cs typeface="+mn-cs"/>
              </a:rPr>
              <a:t>Runtime.exec()</a:t>
            </a:r>
            <a:r>
              <a:rPr lang="zh-CN" altLang="en-US" sz="1200" kern="1200" dirty="0" smtClean="0">
                <a:solidFill>
                  <a:schemeClr val="tx1"/>
                </a:solidFill>
                <a:latin typeface="Calibri" pitchFamily="34" charset="0"/>
                <a:ea typeface="宋体" pitchFamily="2" charset="-122"/>
                <a:cs typeface="+mn-cs"/>
              </a:rPr>
              <a:t>来</a:t>
            </a:r>
            <a:r>
              <a:rPr lang="zh-CN" altLang="zh-CN" sz="1200" kern="1200" dirty="0" smtClean="0">
                <a:solidFill>
                  <a:schemeClr val="tx1"/>
                </a:solidFill>
                <a:latin typeface="Calibri" pitchFamily="34" charset="0"/>
                <a:ea typeface="宋体" pitchFamily="2" charset="-122"/>
                <a:cs typeface="+mn-cs"/>
              </a:rPr>
              <a:t>执行。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这段代码通过</a:t>
            </a:r>
            <a:r>
              <a:rPr lang="en-US" altLang="zh-CN" sz="1200" kern="1200" dirty="0" smtClean="0">
                <a:solidFill>
                  <a:schemeClr val="tx1"/>
                </a:solidFill>
                <a:latin typeface="Calibri" pitchFamily="34" charset="0"/>
                <a:ea typeface="宋体" pitchFamily="2" charset="-122"/>
                <a:cs typeface="+mn-cs"/>
              </a:rPr>
              <a:t>System.getProperty()</a:t>
            </a:r>
            <a:r>
              <a:rPr lang="zh-CN" altLang="zh-CN" sz="1200" kern="1200" dirty="0" smtClean="0">
                <a:solidFill>
                  <a:schemeClr val="tx1"/>
                </a:solidFill>
                <a:latin typeface="Calibri" pitchFamily="34" charset="0"/>
                <a:ea typeface="宋体" pitchFamily="2" charset="-122"/>
                <a:cs typeface="+mn-cs"/>
              </a:rPr>
              <a:t>读取一个系统属性来作为</a:t>
            </a:r>
            <a:r>
              <a:rPr lang="en-US" altLang="zh-CN" sz="1200" kern="1200" dirty="0" smtClean="0">
                <a:solidFill>
                  <a:schemeClr val="tx1"/>
                </a:solidFill>
                <a:latin typeface="Calibri" pitchFamily="34" charset="0"/>
                <a:ea typeface="宋体" pitchFamily="2" charset="-122"/>
                <a:cs typeface="+mn-cs"/>
              </a:rPr>
              <a:t>dir</a:t>
            </a:r>
            <a:r>
              <a:rPr lang="zh-CN" altLang="zh-CN" sz="1200" kern="1200" dirty="0" smtClean="0">
                <a:solidFill>
                  <a:schemeClr val="tx1"/>
                </a:solidFill>
                <a:latin typeface="Calibri" pitchFamily="34" charset="0"/>
                <a:ea typeface="宋体" pitchFamily="2" charset="-122"/>
                <a:cs typeface="+mn-cs"/>
              </a:rPr>
              <a:t>命令的参数</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程序中未对该参数做校验，那么可以在运行此</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程序的时候设置</a:t>
            </a:r>
            <a:r>
              <a:rPr lang="en-US" altLang="zh-CN" sz="1200" kern="1200" dirty="0" smtClean="0">
                <a:solidFill>
                  <a:schemeClr val="tx1"/>
                </a:solidFill>
                <a:latin typeface="Calibri" pitchFamily="34" charset="0"/>
                <a:ea typeface="宋体" pitchFamily="2" charset="-122"/>
                <a:cs typeface="+mn-cs"/>
              </a:rPr>
              <a:t>-</a:t>
            </a:r>
            <a:r>
              <a:rPr lang="en-US" altLang="zh-CN" sz="1200" kern="1200" dirty="0" err="1" smtClean="0">
                <a:solidFill>
                  <a:schemeClr val="tx1"/>
                </a:solidFill>
                <a:latin typeface="Calibri" pitchFamily="34" charset="0"/>
                <a:ea typeface="宋体" pitchFamily="2" charset="-122"/>
                <a:cs typeface="+mn-cs"/>
              </a:rPr>
              <a:t>Ddir</a:t>
            </a:r>
            <a:r>
              <a:rPr lang="zh-CN" altLang="zh-CN" sz="1200" kern="1200" dirty="0" smtClean="0">
                <a:solidFill>
                  <a:schemeClr val="tx1"/>
                </a:solidFill>
                <a:latin typeface="Calibri" pitchFamily="34" charset="0"/>
                <a:ea typeface="宋体" pitchFamily="2" charset="-122"/>
                <a:cs typeface="+mn-cs"/>
              </a:rPr>
              <a:t>属性包含恶意的命令，发起命令注入攻击。</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28</a:t>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一般情况下，我们应该尽量避免使用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，比如前面的获取目录下的文件列表，</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已经提供了</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可以直接使用。</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若涉及到一些</a:t>
            </a:r>
            <a:r>
              <a:rPr lang="en-US" altLang="zh-CN" sz="1200" kern="1200" dirty="0" smtClean="0">
                <a:solidFill>
                  <a:schemeClr val="tx1"/>
                </a:solidFill>
                <a:latin typeface="Calibri" pitchFamily="34" charset="0"/>
                <a:ea typeface="宋体" pitchFamily="2" charset="-122"/>
                <a:cs typeface="+mn-cs"/>
              </a:rPr>
              <a:t>JDK</a:t>
            </a:r>
            <a:r>
              <a:rPr lang="zh-CN" altLang="zh-CN" sz="1200" kern="1200" dirty="0" smtClean="0">
                <a:solidFill>
                  <a:schemeClr val="tx1"/>
                </a:solidFill>
                <a:latin typeface="Calibri" pitchFamily="34" charset="0"/>
                <a:ea typeface="宋体" pitchFamily="2" charset="-122"/>
                <a:cs typeface="+mn-cs"/>
              </a:rPr>
              <a:t>未提供</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的平台强相关的特性（如</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注册表访问），可优先考虑使用</a:t>
            </a:r>
            <a:r>
              <a:rPr lang="en-US" altLang="zh-CN" sz="1200" kern="1200" dirty="0" smtClean="0">
                <a:solidFill>
                  <a:schemeClr val="tx1"/>
                </a:solidFill>
                <a:latin typeface="Calibri" pitchFamily="34" charset="0"/>
                <a:ea typeface="宋体" pitchFamily="2" charset="-122"/>
                <a:cs typeface="+mn-cs"/>
              </a:rPr>
              <a:t>c/</a:t>
            </a:r>
            <a:r>
              <a:rPr lang="en-US" altLang="zh-CN" sz="1200" kern="1200" dirty="0" err="1" smtClean="0">
                <a:solidFill>
                  <a:schemeClr val="tx1"/>
                </a:solidFill>
                <a:latin typeface="Calibri" pitchFamily="34" charset="0"/>
                <a:ea typeface="宋体" pitchFamily="2" charset="-122"/>
                <a:cs typeface="+mn-cs"/>
              </a:rPr>
              <a:t>c++</a:t>
            </a:r>
            <a:r>
              <a:rPr lang="zh-CN" altLang="zh-CN" sz="1200" kern="1200" dirty="0" smtClean="0">
                <a:solidFill>
                  <a:schemeClr val="tx1"/>
                </a:solidFill>
                <a:latin typeface="Calibri" pitchFamily="34" charset="0"/>
                <a:ea typeface="宋体" pitchFamily="2" charset="-122"/>
                <a:cs typeface="+mn-cs"/>
              </a:rPr>
              <a:t>实现一个</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，然后通过</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本地方法来调用该</a:t>
            </a:r>
            <a:r>
              <a:rPr lang="en-US" altLang="zh-CN" sz="1200" kern="1200" dirty="0" err="1" smtClean="0">
                <a:solidFill>
                  <a:schemeClr val="tx1"/>
                </a:solidFill>
                <a:latin typeface="Calibri" pitchFamily="34" charset="0"/>
                <a:ea typeface="宋体" pitchFamily="2" charset="-122"/>
                <a:cs typeface="+mn-cs"/>
              </a:rPr>
              <a:t>dll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29</a:t>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如果不可避免的要使用</a:t>
            </a:r>
            <a:r>
              <a:rPr lang="en-US" altLang="zh-CN" sz="1200" kern="1200" dirty="0" smtClean="0">
                <a:solidFill>
                  <a:schemeClr val="tx1"/>
                </a:solidFill>
                <a:latin typeface="Calibri" pitchFamily="34" charset="0"/>
                <a:ea typeface="宋体" pitchFamily="2" charset="-122"/>
                <a:cs typeface="+mn-cs"/>
              </a:rPr>
              <a:t>Runtime.exec()</a:t>
            </a:r>
            <a:r>
              <a:rPr lang="zh-CN" altLang="zh-CN" sz="1200" kern="1200" dirty="0" smtClean="0">
                <a:solidFill>
                  <a:schemeClr val="tx1"/>
                </a:solidFill>
                <a:latin typeface="Calibri" pitchFamily="34" charset="0"/>
                <a:ea typeface="宋体" pitchFamily="2" charset="-122"/>
                <a:cs typeface="+mn-cs"/>
              </a:rPr>
              <a:t>，并且命令行字符串中包含不可信输入，那么必须要对不可信输入进行校验</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比如，这段示例代码中使用正则表达式只允许输入中包含“白名单”中的字符。防止其中包含命令连接符额外执行恶意的命令。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30</a:t>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现在我们来看目录遍历攻击。若应用程序对于接收到的文件名或路径参数，未做校验，限制其范围，然后通过文件访问</a:t>
            </a:r>
            <a:r>
              <a:rPr lang="en-US" altLang="zh-CN" sz="1200" kern="1200" dirty="0" smtClean="0">
                <a:solidFill>
                  <a:schemeClr val="tx1"/>
                </a:solidFill>
                <a:latin typeface="Calibri" pitchFamily="34" charset="0"/>
                <a:ea typeface="宋体" pitchFamily="2" charset="-122"/>
                <a:cs typeface="+mn-cs"/>
              </a:rPr>
              <a:t>API</a:t>
            </a:r>
            <a:r>
              <a:rPr lang="zh-CN" altLang="zh-CN" sz="1200" kern="1200" dirty="0" smtClean="0">
                <a:solidFill>
                  <a:schemeClr val="tx1"/>
                </a:solidFill>
                <a:latin typeface="Calibri" pitchFamily="34" charset="0"/>
                <a:ea typeface="宋体" pitchFamily="2" charset="-122"/>
                <a:cs typeface="+mn-cs"/>
              </a:rPr>
              <a:t>访问该参数指向的文件，这就使得攻击者有机会访问到文件系统上的任意的文件，比如攻击者可以通过“</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”导航访问到服务器上受限的目录与文件。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看下面这个例子，利用这个</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，浏览器向服务器发送了对动态页面</a:t>
            </a:r>
            <a:r>
              <a:rPr lang="en-US" altLang="zh-CN" sz="1200" kern="1200" dirty="0" smtClean="0">
                <a:solidFill>
                  <a:schemeClr val="tx1"/>
                </a:solidFill>
                <a:latin typeface="Calibri" pitchFamily="34" charset="0"/>
                <a:ea typeface="宋体" pitchFamily="2" charset="-122"/>
                <a:cs typeface="+mn-cs"/>
              </a:rPr>
              <a:t>show.asp</a:t>
            </a:r>
            <a:r>
              <a:rPr lang="zh-CN" altLang="zh-CN" sz="1200" kern="1200" dirty="0" smtClean="0">
                <a:solidFill>
                  <a:schemeClr val="tx1"/>
                </a:solidFill>
                <a:latin typeface="Calibri" pitchFamily="34" charset="0"/>
                <a:ea typeface="宋体" pitchFamily="2" charset="-122"/>
                <a:cs typeface="+mn-cs"/>
              </a:rPr>
              <a:t>的请求，并且伴有值为</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的</a:t>
            </a:r>
            <a:r>
              <a:rPr lang="en-US" altLang="zh-CN" sz="1200" kern="1200" dirty="0" smtClean="0">
                <a:solidFill>
                  <a:schemeClr val="tx1"/>
                </a:solidFill>
                <a:latin typeface="Calibri" pitchFamily="34" charset="0"/>
                <a:ea typeface="宋体" pitchFamily="2" charset="-122"/>
                <a:cs typeface="+mn-cs"/>
              </a:rPr>
              <a:t>view</a:t>
            </a:r>
            <a:r>
              <a:rPr lang="zh-CN" altLang="zh-CN" sz="1200" kern="1200" dirty="0" smtClean="0">
                <a:solidFill>
                  <a:schemeClr val="tx1"/>
                </a:solidFill>
                <a:latin typeface="Calibri" pitchFamily="34" charset="0"/>
                <a:ea typeface="宋体" pitchFamily="2" charset="-122"/>
                <a:cs typeface="+mn-cs"/>
              </a:rPr>
              <a:t>参数。当请求在</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服务器端执行时，</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会从服务器的文件系统中取得</a:t>
            </a:r>
            <a:r>
              <a:rPr lang="en-US" altLang="zh-CN" sz="1200" kern="1200" dirty="0" smtClean="0">
                <a:solidFill>
                  <a:schemeClr val="tx1"/>
                </a:solidFill>
                <a:latin typeface="Calibri" pitchFamily="34" charset="0"/>
                <a:ea typeface="宋体" pitchFamily="2" charset="-122"/>
                <a:cs typeface="+mn-cs"/>
              </a:rPr>
              <a:t>oldarchive.html</a:t>
            </a:r>
            <a:r>
              <a:rPr lang="zh-CN" altLang="zh-CN" sz="1200" kern="1200" dirty="0" smtClean="0">
                <a:solidFill>
                  <a:schemeClr val="tx1"/>
                </a:solidFill>
                <a:latin typeface="Calibri" pitchFamily="34" charset="0"/>
                <a:ea typeface="宋体" pitchFamily="2" charset="-122"/>
                <a:cs typeface="+mn-cs"/>
              </a:rPr>
              <a:t>文件，并将其返回给客户端的浏览器。</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攻击者可以编制这样的</a:t>
            </a:r>
            <a:r>
              <a:rPr lang="en-US" altLang="zh-CN" sz="1200" kern="1200" dirty="0" smtClean="0">
                <a:solidFill>
                  <a:schemeClr val="tx1"/>
                </a:solidFill>
                <a:latin typeface="Calibri" pitchFamily="34" charset="0"/>
                <a:ea typeface="宋体" pitchFamily="2" charset="-122"/>
                <a:cs typeface="+mn-cs"/>
              </a:rPr>
              <a:t>URL</a:t>
            </a:r>
            <a:r>
              <a:rPr lang="zh-CN" altLang="zh-CN" sz="1200" kern="1200" dirty="0" smtClean="0">
                <a:solidFill>
                  <a:schemeClr val="tx1"/>
                </a:solidFill>
                <a:latin typeface="Calibri" pitchFamily="34" charset="0"/>
                <a:ea typeface="宋体" pitchFamily="2" charset="-122"/>
                <a:cs typeface="+mn-cs"/>
              </a:rPr>
              <a:t>，试图通过</a:t>
            </a:r>
            <a:r>
              <a:rPr lang="en-US" altLang="zh-CN" sz="1200" kern="1200" dirty="0" smtClean="0">
                <a:solidFill>
                  <a:schemeClr val="tx1"/>
                </a:solidFill>
                <a:latin typeface="Calibri" pitchFamily="34" charset="0"/>
                <a:ea typeface="宋体" pitchFamily="2" charset="-122"/>
                <a:cs typeface="+mn-cs"/>
              </a:rPr>
              <a:t>show.jsp</a:t>
            </a:r>
            <a:r>
              <a:rPr lang="zh-CN" altLang="zh-CN" sz="1200" kern="1200" dirty="0" smtClean="0">
                <a:solidFill>
                  <a:schemeClr val="tx1"/>
                </a:solidFill>
                <a:latin typeface="Calibri" pitchFamily="34" charset="0"/>
                <a:ea typeface="宋体" pitchFamily="2" charset="-122"/>
                <a:cs typeface="+mn-cs"/>
              </a:rPr>
              <a:t>获取并展示</a:t>
            </a:r>
            <a:r>
              <a:rPr lang="en-US" altLang="zh-CN" sz="1200" kern="1200" dirty="0" smtClean="0">
                <a:solidFill>
                  <a:schemeClr val="tx1"/>
                </a:solidFill>
                <a:latin typeface="Calibri" pitchFamily="34" charset="0"/>
                <a:ea typeface="宋体" pitchFamily="2" charset="-122"/>
                <a:cs typeface="+mn-cs"/>
              </a:rPr>
              <a:t>system.ini</a:t>
            </a:r>
            <a:r>
              <a:rPr lang="zh-CN" altLang="zh-CN" sz="1200" kern="1200" dirty="0" smtClean="0">
                <a:solidFill>
                  <a:schemeClr val="tx1"/>
                </a:solidFill>
                <a:latin typeface="Calibri" pitchFamily="34" charset="0"/>
                <a:ea typeface="宋体" pitchFamily="2" charset="-122"/>
                <a:cs typeface="+mn-cs"/>
              </a:rPr>
              <a:t>文件。</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攻击者不得不去猜测需要往上多少层才能找到</a:t>
            </a:r>
            <a:r>
              <a:rPr lang="en-US" altLang="zh-CN" sz="1200" kern="1200" dirty="0" smtClean="0">
                <a:solidFill>
                  <a:schemeClr val="tx1"/>
                </a:solidFill>
                <a:latin typeface="Calibri" pitchFamily="34" charset="0"/>
                <a:ea typeface="宋体" pitchFamily="2" charset="-122"/>
                <a:cs typeface="+mn-cs"/>
              </a:rPr>
              <a:t>Windows</a:t>
            </a:r>
            <a:r>
              <a:rPr lang="zh-CN" altLang="zh-CN" sz="1200" kern="1200" dirty="0" smtClean="0">
                <a:solidFill>
                  <a:schemeClr val="tx1"/>
                </a:solidFill>
                <a:latin typeface="Calibri" pitchFamily="34" charset="0"/>
                <a:ea typeface="宋体" pitchFamily="2" charset="-122"/>
                <a:cs typeface="+mn-cs"/>
              </a:rPr>
              <a:t>目录，但可想而知，这其实并不困难，经过若干次的尝试后总会找到的。</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31</a:t>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目录遍历的危害，攻击者可以通过目录遍历越权访问受限的目录与文件，甚至是执行恶意命令或程序。</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左边这个图是通过目录遍历访问</a:t>
            </a:r>
            <a:r>
              <a:rPr lang="en-US" altLang="zh-CN" sz="1200" kern="1200" dirty="0" smtClean="0">
                <a:solidFill>
                  <a:schemeClr val="tx1"/>
                </a:solidFill>
                <a:latin typeface="Calibri" pitchFamily="34" charset="0"/>
                <a:ea typeface="宋体" pitchFamily="2" charset="-122"/>
                <a:cs typeface="+mn-cs"/>
              </a:rPr>
              <a:t>/etc/password</a:t>
            </a:r>
            <a:r>
              <a:rPr lang="zh-CN" altLang="zh-CN" sz="1200" kern="1200" dirty="0" smtClean="0">
                <a:solidFill>
                  <a:schemeClr val="tx1"/>
                </a:solidFill>
                <a:latin typeface="Calibri" pitchFamily="34" charset="0"/>
                <a:ea typeface="宋体" pitchFamily="2" charset="-122"/>
                <a:cs typeface="+mn-cs"/>
              </a:rPr>
              <a:t>文件，右边这个图是通过目录遍历调用</a:t>
            </a:r>
            <a:r>
              <a:rPr lang="en-US" altLang="zh-CN" sz="1200" kern="1200" dirty="0" smtClean="0">
                <a:solidFill>
                  <a:schemeClr val="tx1"/>
                </a:solidFill>
                <a:latin typeface="Calibri" pitchFamily="34" charset="0"/>
                <a:ea typeface="宋体" pitchFamily="2" charset="-122"/>
                <a:cs typeface="+mn-cs"/>
              </a:rPr>
              <a:t>cmd.exe</a:t>
            </a:r>
            <a:r>
              <a:rPr lang="zh-CN" altLang="zh-CN" sz="1200" kern="1200" dirty="0" smtClean="0">
                <a:solidFill>
                  <a:schemeClr val="tx1"/>
                </a:solidFill>
                <a:latin typeface="Calibri" pitchFamily="34" charset="0"/>
                <a:ea typeface="宋体" pitchFamily="2" charset="-122"/>
                <a:cs typeface="+mn-cs"/>
              </a:rPr>
              <a:t>执行系统命令。</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32</a:t>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这个案例来自苹果公司的</a:t>
            </a:r>
            <a:r>
              <a:rPr lang="en-US" altLang="zh-CN" sz="1200" kern="1200" dirty="0" smtClean="0">
                <a:solidFill>
                  <a:schemeClr val="tx1"/>
                </a:solidFill>
                <a:latin typeface="Calibri" pitchFamily="34" charset="0"/>
                <a:ea typeface="宋体" pitchFamily="2" charset="-122"/>
                <a:cs typeface="+mn-cs"/>
              </a:rPr>
              <a:t>Mac OS X</a:t>
            </a:r>
            <a:r>
              <a:rPr lang="zh-CN" altLang="zh-CN" sz="1200" kern="1200" dirty="0" smtClean="0">
                <a:solidFill>
                  <a:schemeClr val="tx1"/>
                </a:solidFill>
                <a:latin typeface="Calibri" pitchFamily="34" charset="0"/>
                <a:ea typeface="宋体" pitchFamily="2" charset="-122"/>
                <a:cs typeface="+mn-cs"/>
              </a:rPr>
              <a:t>，它里面的</a:t>
            </a:r>
            <a:r>
              <a:rPr lang="en-US" altLang="zh-CN" sz="1200" kern="1200" dirty="0" smtClean="0">
                <a:solidFill>
                  <a:schemeClr val="tx1"/>
                </a:solidFill>
                <a:latin typeface="Calibri" pitchFamily="34" charset="0"/>
                <a:ea typeface="宋体" pitchFamily="2" charset="-122"/>
                <a:cs typeface="+mn-cs"/>
              </a:rPr>
              <a:t>FTP Server</a:t>
            </a:r>
            <a:r>
              <a:rPr lang="zh-CN" altLang="zh-CN" sz="1200" kern="1200" dirty="0" smtClean="0">
                <a:solidFill>
                  <a:schemeClr val="tx1"/>
                </a:solidFill>
                <a:latin typeface="Calibri" pitchFamily="34" charset="0"/>
                <a:ea typeface="宋体" pitchFamily="2" charset="-122"/>
                <a:cs typeface="+mn-cs"/>
              </a:rPr>
              <a:t>组件存在目录遍历漏洞，使得远程攻击者可以访问</a:t>
            </a:r>
            <a:r>
              <a:rPr lang="en-US" altLang="zh-CN" sz="1200" kern="1200" dirty="0" smtClean="0">
                <a:solidFill>
                  <a:schemeClr val="tx1"/>
                </a:solidFill>
                <a:latin typeface="Calibri" pitchFamily="34" charset="0"/>
                <a:ea typeface="宋体" pitchFamily="2" charset="-122"/>
                <a:cs typeface="+mn-cs"/>
              </a:rPr>
              <a:t>FTP</a:t>
            </a:r>
            <a:r>
              <a:rPr lang="zh-CN" altLang="zh-CN" sz="1200" kern="1200" dirty="0" smtClean="0">
                <a:solidFill>
                  <a:schemeClr val="tx1"/>
                </a:solidFill>
                <a:latin typeface="Calibri" pitchFamily="34" charset="0"/>
                <a:ea typeface="宋体" pitchFamily="2" charset="-122"/>
                <a:cs typeface="+mn-cs"/>
              </a:rPr>
              <a:t>根目录以外的文件。</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这个漏洞的</a:t>
            </a:r>
            <a:r>
              <a:rPr lang="en-US" altLang="zh-CN" sz="1200" kern="1200" dirty="0" smtClean="0">
                <a:solidFill>
                  <a:schemeClr val="tx1"/>
                </a:solidFill>
                <a:latin typeface="Calibri" pitchFamily="34" charset="0"/>
                <a:ea typeface="宋体" pitchFamily="2" charset="-122"/>
                <a:cs typeface="+mn-cs"/>
              </a:rPr>
              <a:t>CVE ID</a:t>
            </a:r>
            <a:r>
              <a:rPr lang="zh-CN" altLang="zh-CN" sz="1200" kern="1200" dirty="0" smtClean="0">
                <a:solidFill>
                  <a:schemeClr val="tx1"/>
                </a:solidFill>
                <a:latin typeface="Calibri" pitchFamily="34" charset="0"/>
                <a:ea typeface="宋体" pitchFamily="2" charset="-122"/>
                <a:cs typeface="+mn-cs"/>
              </a:rPr>
              <a:t>是</a:t>
            </a:r>
            <a:r>
              <a:rPr lang="en-US" altLang="zh-CN" sz="1200" kern="1200" dirty="0" smtClean="0">
                <a:solidFill>
                  <a:schemeClr val="tx1"/>
                </a:solidFill>
                <a:latin typeface="Calibri" pitchFamily="34" charset="0"/>
                <a:ea typeface="宋体" pitchFamily="2" charset="-122"/>
                <a:cs typeface="+mn-cs"/>
              </a:rPr>
              <a:t>CVE-2011-0203</a:t>
            </a:r>
            <a:r>
              <a:rPr lang="zh-CN" altLang="zh-CN" sz="1200" kern="1200" dirty="0" smtClean="0">
                <a:solidFill>
                  <a:schemeClr val="tx1"/>
                </a:solidFill>
                <a:latin typeface="Calibri" pitchFamily="34" charset="0"/>
                <a:ea typeface="宋体" pitchFamily="2" charset="-122"/>
                <a:cs typeface="+mn-cs"/>
              </a:rPr>
              <a:t>，大家要是有兴趣的话，可以去</a:t>
            </a:r>
            <a:r>
              <a:rPr lang="en-US" altLang="zh-CN" sz="1200" kern="1200" dirty="0" smtClean="0">
                <a:solidFill>
                  <a:schemeClr val="tx1"/>
                </a:solidFill>
                <a:latin typeface="Calibri" pitchFamily="34" charset="0"/>
                <a:ea typeface="宋体" pitchFamily="2" charset="-122"/>
                <a:cs typeface="+mn-cs"/>
              </a:rPr>
              <a:t>CVE</a:t>
            </a:r>
            <a:r>
              <a:rPr lang="zh-CN" altLang="zh-CN" sz="1200" kern="1200" dirty="0" smtClean="0">
                <a:solidFill>
                  <a:schemeClr val="tx1"/>
                </a:solidFill>
                <a:latin typeface="Calibri" pitchFamily="34" charset="0"/>
                <a:ea typeface="宋体" pitchFamily="2" charset="-122"/>
                <a:cs typeface="+mn-cs"/>
              </a:rPr>
              <a:t>的网站查看该漏洞的详细信息。</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33</a:t>
            </a:fld>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我们再来看一个在</a:t>
            </a:r>
            <a:r>
              <a:rPr lang="en-US" altLang="zh-CN" sz="1200" kern="1200" dirty="0" err="1" smtClean="0">
                <a:solidFill>
                  <a:schemeClr val="tx1"/>
                </a:solidFill>
                <a:latin typeface="Calibri" pitchFamily="34" charset="0"/>
                <a:ea typeface="宋体" pitchFamily="2" charset="-122"/>
                <a:cs typeface="+mn-cs"/>
              </a:rPr>
              <a:t>webgoat</a:t>
            </a:r>
            <a:r>
              <a:rPr lang="zh-CN" altLang="zh-CN" sz="1200" kern="1200" dirty="0" smtClean="0">
                <a:solidFill>
                  <a:schemeClr val="tx1"/>
                </a:solidFill>
                <a:latin typeface="Calibri" pitchFamily="34" charset="0"/>
                <a:ea typeface="宋体" pitchFamily="2" charset="-122"/>
                <a:cs typeface="+mn-cs"/>
              </a:rPr>
              <a:t>上演示目录遍历的视频。</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这个</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页面原本是用来展示查看一个课程计划文件，但由于后台程序未对输入的文件路径做校验和限制，产生了目录遍历漏洞。</a:t>
            </a:r>
          </a:p>
          <a:p>
            <a:pPr lvl="0"/>
            <a:r>
              <a:rPr lang="en-US" altLang="zh-CN" sz="1200" kern="1200" smtClean="0">
                <a:solidFill>
                  <a:schemeClr val="tx1"/>
                </a:solidFill>
                <a:latin typeface="Calibri" pitchFamily="34" charset="0"/>
                <a:ea typeface="宋体" pitchFamily="2" charset="-122"/>
                <a:cs typeface="+mn-cs"/>
              </a:rPr>
              <a:t>3)</a:t>
            </a:r>
            <a:r>
              <a:rPr lang="zh-CN" altLang="zh-CN" sz="1200" kern="1200" smtClean="0">
                <a:solidFill>
                  <a:schemeClr val="tx1"/>
                </a:solidFill>
                <a:latin typeface="Calibri" pitchFamily="34" charset="0"/>
                <a:ea typeface="宋体" pitchFamily="2" charset="-122"/>
                <a:cs typeface="+mn-cs"/>
              </a:rPr>
              <a:t>演</a:t>
            </a:r>
            <a:r>
              <a:rPr lang="zh-CN" altLang="zh-CN" sz="1200" kern="1200" dirty="0" smtClean="0">
                <a:solidFill>
                  <a:schemeClr val="tx1"/>
                </a:solidFill>
                <a:latin typeface="Calibri" pitchFamily="34" charset="0"/>
                <a:ea typeface="宋体" pitchFamily="2" charset="-122"/>
                <a:cs typeface="+mn-cs"/>
              </a:rPr>
              <a:t>示中利用该漏洞打开访问了</a:t>
            </a:r>
            <a:r>
              <a:rPr lang="en-US" altLang="zh-CN" sz="1200" kern="1200" dirty="0" smtClean="0">
                <a:solidFill>
                  <a:schemeClr val="tx1"/>
                </a:solidFill>
                <a:latin typeface="Calibri" pitchFamily="34" charset="0"/>
                <a:ea typeface="宋体" pitchFamily="2" charset="-122"/>
                <a:cs typeface="+mn-cs"/>
              </a:rPr>
              <a:t>tomcat</a:t>
            </a:r>
            <a:r>
              <a:rPr lang="zh-CN" altLang="zh-CN" sz="1200" kern="1200" dirty="0" smtClean="0">
                <a:solidFill>
                  <a:schemeClr val="tx1"/>
                </a:solidFill>
                <a:latin typeface="Calibri" pitchFamily="34" charset="0"/>
                <a:ea typeface="宋体" pitchFamily="2" charset="-122"/>
                <a:cs typeface="+mn-cs"/>
              </a:rPr>
              <a:t>下面的用户配置文件</a:t>
            </a:r>
            <a:r>
              <a:rPr lang="en-US" altLang="zh-CN" sz="1200" kern="1200" dirty="0" smtClean="0">
                <a:solidFill>
                  <a:schemeClr val="tx1"/>
                </a:solidFill>
                <a:latin typeface="Calibri" pitchFamily="34" charset="0"/>
                <a:ea typeface="宋体" pitchFamily="2" charset="-122"/>
                <a:cs typeface="+mn-cs"/>
              </a:rPr>
              <a:t>tomcat-users.xml</a:t>
            </a:r>
            <a:r>
              <a:rPr lang="zh-CN" altLang="zh-CN"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在这个错误示例中，外部传入的命令行参数与</a:t>
            </a:r>
            <a:r>
              <a:rPr lang="en-US" altLang="zh-CN" sz="1200" kern="1200" dirty="0" err="1" smtClean="0">
                <a:solidFill>
                  <a:schemeClr val="tx1"/>
                </a:solidFill>
                <a:latin typeface="Calibri" pitchFamily="34" charset="0"/>
                <a:ea typeface="宋体" pitchFamily="2" charset="-122"/>
                <a:cs typeface="+mn-cs"/>
              </a:rPr>
              <a:t>user.home</a:t>
            </a:r>
            <a:r>
              <a:rPr lang="zh-CN" altLang="zh-CN" sz="1200" kern="1200" dirty="0" smtClean="0">
                <a:solidFill>
                  <a:schemeClr val="tx1"/>
                </a:solidFill>
                <a:latin typeface="Calibri" pitchFamily="34" charset="0"/>
                <a:ea typeface="宋体" pitchFamily="2" charset="-122"/>
                <a:cs typeface="+mn-cs"/>
              </a:rPr>
              <a:t>拼接成一个完整文件路径字符串</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然后用该字符串构造了一个</a:t>
            </a:r>
            <a:r>
              <a:rPr lang="en-US" altLang="zh-CN" sz="1200" kern="1200" dirty="0" smtClean="0">
                <a:solidFill>
                  <a:schemeClr val="tx1"/>
                </a:solidFill>
                <a:latin typeface="Calibri" pitchFamily="34" charset="0"/>
                <a:ea typeface="宋体" pitchFamily="2" charset="-122"/>
                <a:cs typeface="+mn-cs"/>
              </a:rPr>
              <a:t>File</a:t>
            </a:r>
            <a:r>
              <a:rPr lang="zh-CN" altLang="zh-CN" sz="1200" kern="1200" dirty="0" smtClean="0">
                <a:solidFill>
                  <a:schemeClr val="tx1"/>
                </a:solidFill>
                <a:latin typeface="Calibri" pitchFamily="34" charset="0"/>
                <a:ea typeface="宋体" pitchFamily="2" charset="-122"/>
                <a:cs typeface="+mn-cs"/>
              </a:rPr>
              <a:t>对象</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我们知道，同一个磁盘文件实际上可以通过多种形式的路径去引用，例如绝对路径、参照当前目录的相对路径，文件链接等，路径名中还可能包含指向上一层目录的“</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因此我们在对文件位置做校验之前需要先得到其标准路径，然后使用标准路径去做比较判断。</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这段代码虽然使用</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判断文件是否落在安全目录之中，但是它判断的是</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方法的返回，这个方法返回的虽然是文件的绝对路径，但是它不会解析路径中可能包含的文件链接、“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”符号等可能干扰验证逻辑的元素。</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比如，假设</a:t>
            </a:r>
            <a:r>
              <a:rPr lang="en-US" altLang="zh-CN" sz="1200" kern="1200" dirty="0" err="1" smtClean="0">
                <a:solidFill>
                  <a:schemeClr val="tx1"/>
                </a:solidFill>
                <a:latin typeface="Calibri" pitchFamily="34" charset="0"/>
                <a:ea typeface="宋体" pitchFamily="2" charset="-122"/>
                <a:cs typeface="+mn-cs"/>
              </a:rPr>
              <a:t>File.getAbsolute</a:t>
            </a:r>
            <a:r>
              <a:rPr lang="zh-CN" altLang="zh-CN" sz="1200" kern="1200" dirty="0" smtClean="0">
                <a:solidFill>
                  <a:schemeClr val="tx1"/>
                </a:solidFill>
                <a:latin typeface="Calibri" pitchFamily="34" charset="0"/>
                <a:ea typeface="宋体" pitchFamily="2" charset="-122"/>
                <a:cs typeface="+mn-cs"/>
              </a:rPr>
              <a:t>返回的是一个文件链接的绝对路径，这个文件链接本身可能是在安全目录之中，但是它最终指向的目标文件却不在安全目录之中，这样实际就可以绕过</a:t>
            </a:r>
            <a:r>
              <a:rPr lang="en-US" altLang="zh-CN" sz="1200" kern="1200" dirty="0" err="1" smtClean="0">
                <a:solidFill>
                  <a:schemeClr val="tx1"/>
                </a:solidFill>
                <a:latin typeface="Calibri" pitchFamily="34" charset="0"/>
                <a:ea typeface="宋体" pitchFamily="2" charset="-122"/>
                <a:cs typeface="+mn-cs"/>
              </a:rPr>
              <a:t>isInSecureDir</a:t>
            </a:r>
            <a:r>
              <a:rPr lang="zh-CN" altLang="zh-CN" sz="1200" kern="1200" dirty="0" smtClean="0">
                <a:solidFill>
                  <a:schemeClr val="tx1"/>
                </a:solidFill>
                <a:latin typeface="Calibri" pitchFamily="34" charset="0"/>
                <a:ea typeface="宋体" pitchFamily="2" charset="-122"/>
                <a:cs typeface="+mn-cs"/>
              </a:rPr>
              <a:t>校验。</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35</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那我们的安全编码规范以及安全编码培训的目的就是在软件编码层面提高开发人员的安全编码意识与能力，最终保证产品的安全性。</a:t>
            </a:r>
            <a:endParaRPr lang="en-US" altLang="zh-CN" dirty="0" smtClean="0"/>
          </a:p>
          <a:p>
            <a:r>
              <a:rPr lang="zh-CN" altLang="en-US" dirty="0" smtClean="0"/>
              <a:t>那我们的安全目标具体来说有哪些呢？</a:t>
            </a:r>
            <a:endParaRPr lang="en-US" altLang="zh-CN" dirty="0" smtClean="0"/>
          </a:p>
          <a:p>
            <a:r>
              <a:rPr lang="zh-CN" altLang="en-US" dirty="0" smtClean="0"/>
              <a:t>这些其实也就是所谓的安全三要素</a:t>
            </a:r>
            <a:r>
              <a:rPr lang="en-US" altLang="zh-CN" dirty="0" smtClean="0"/>
              <a:t>(C-I-A)</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2</a:t>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1)JDK</a:t>
            </a:r>
            <a:r>
              <a:rPr lang="zh-CN" altLang="zh-CN" sz="1200" kern="1200" dirty="0" smtClean="0">
                <a:solidFill>
                  <a:schemeClr val="tx1"/>
                </a:solidFill>
                <a:latin typeface="Calibri" pitchFamily="34" charset="0"/>
                <a:ea typeface="宋体" pitchFamily="2" charset="-122"/>
                <a:cs typeface="+mn-cs"/>
              </a:rPr>
              <a:t>中用来获取文件标准路径的方法是</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方法，这个方法返回的不只是文件的绝对路径，而且还会对路径中的文件链接、“</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”元素做解析，因此我们在对文件路径做校验前应该使用</a:t>
            </a:r>
            <a:r>
              <a:rPr lang="en-US" altLang="zh-CN" sz="1200" kern="1200" dirty="0" err="1" smtClean="0">
                <a:solidFill>
                  <a:schemeClr val="tx1"/>
                </a:solidFill>
                <a:latin typeface="Calibri" pitchFamily="34" charset="0"/>
                <a:ea typeface="宋体" pitchFamily="2" charset="-122"/>
                <a:cs typeface="+mn-cs"/>
              </a:rPr>
              <a:t>file.getCanonicalPath</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先做标准化。</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36</a:t>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敏感数据保护也是安全中很重要的一个需要关注的问题，下面我们就来讨论</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编码中与敏感数据保护相关的话题。</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38</a:t>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什么数据是敏感的，一般是由系统的安全策略来决定。</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典型的敏感数据如个人社保号、口令、密钥等。</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当跨信任边界传递数据时，我们需要防止敏感信息泄露，对其中的敏感信息进行过滤。</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39</a:t>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我们在编码中容易犯的一种错误就是在抛出信任域之外的异常中暴露敏感信息。</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比如在数据库异常中暴露数据库的结构信息，在文件访问异常中暴露文件系统的信息。</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这些信息都可能被攻击者利用，来做进一步的攻击尝试。</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40</a:t>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我们知道异常中包含的文本信息可以造成信息，但我们还需要注意，异常本身的类型信息，也可能造成敏感信息泄露。甚至是抛异常这样一个动作也是一种暗示信息，后</a:t>
            </a:r>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面我们可以看到这样的例子。</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下面这个表中列出了</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中常见的敏感类型的异常，以及其可能泄露的敏感信息。</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这个案例说的是</a:t>
            </a:r>
            <a:r>
              <a:rPr lang="en-US" altLang="zh-CN" sz="1200" kern="1200" dirty="0" smtClean="0">
                <a:solidFill>
                  <a:schemeClr val="tx1"/>
                </a:solidFill>
                <a:latin typeface="Calibri" pitchFamily="34" charset="0"/>
                <a:ea typeface="宋体" pitchFamily="2" charset="-122"/>
                <a:cs typeface="+mn-cs"/>
              </a:rPr>
              <a:t>Opera</a:t>
            </a:r>
            <a:r>
              <a:rPr lang="zh-CN" altLang="zh-CN" sz="1200" kern="1200" dirty="0" smtClean="0">
                <a:solidFill>
                  <a:schemeClr val="tx1"/>
                </a:solidFill>
                <a:latin typeface="Calibri" pitchFamily="34" charset="0"/>
                <a:ea typeface="宋体" pitchFamily="2" charset="-122"/>
                <a:cs typeface="+mn-cs"/>
              </a:rPr>
              <a:t>浏览器上一个漏洞，</a:t>
            </a:r>
            <a:r>
              <a:rPr lang="en-US" altLang="zh-CN" sz="1200" kern="1200" dirty="0" err="1" smtClean="0">
                <a:solidFill>
                  <a:schemeClr val="tx1"/>
                </a:solidFill>
                <a:latin typeface="Calibri" pitchFamily="34" charset="0"/>
                <a:ea typeface="宋体" pitchFamily="2" charset="-122"/>
                <a:cs typeface="+mn-cs"/>
              </a:rPr>
              <a:t>Credentials.</a:t>
            </a:r>
            <a:r>
              <a:rPr lang="en-US" altLang="zh-CN" sz="1200" i="1" kern="1200" dirty="0" err="1" smtClean="0">
                <a:solidFill>
                  <a:schemeClr val="tx1"/>
                </a:solidFill>
                <a:latin typeface="Calibri" pitchFamily="34" charset="0"/>
                <a:ea typeface="宋体" pitchFamily="2" charset="-122"/>
                <a:cs typeface="+mn-cs"/>
              </a:rPr>
              <a:t>acquireDefaultCreds</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可能抛出</a:t>
            </a:r>
            <a:r>
              <a:rPr lang="en-US" altLang="zh-CN" sz="1200" kern="1200" dirty="0" err="1" smtClean="0">
                <a:solidFill>
                  <a:schemeClr val="tx1"/>
                </a:solidFill>
                <a:latin typeface="Calibri" pitchFamily="34" charset="0"/>
                <a:ea typeface="宋体" pitchFamily="2" charset="-122"/>
                <a:cs typeface="+mn-cs"/>
              </a:rPr>
              <a:t>java.security.AccessControlException</a:t>
            </a:r>
            <a:r>
              <a:rPr lang="zh-CN" altLang="zh-CN" sz="1200" kern="1200" dirty="0" smtClean="0">
                <a:solidFill>
                  <a:schemeClr val="tx1"/>
                </a:solidFill>
                <a:latin typeface="Calibri" pitchFamily="34" charset="0"/>
                <a:ea typeface="宋体" pitchFamily="2" charset="-122"/>
                <a:cs typeface="+mn-cs"/>
              </a:rPr>
              <a:t>异常，这个异常的信息被打印到了界面上，导致敏感信息泄露。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这个典型错误是异常文本和异常类型同时暴露敏感信息。</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当</a:t>
            </a:r>
            <a:r>
              <a:rPr lang="en-US" altLang="zh-CN" sz="1200" kern="1200" dirty="0" err="1" smtClean="0">
                <a:solidFill>
                  <a:schemeClr val="tx1"/>
                </a:solidFill>
                <a:latin typeface="Calibri" pitchFamily="34" charset="0"/>
                <a:ea typeface="宋体" pitchFamily="2" charset="-122"/>
                <a:cs typeface="+mn-cs"/>
              </a:rPr>
              <a:t>args</a:t>
            </a:r>
            <a:r>
              <a:rPr lang="en-US" altLang="zh-CN" sz="1200" kern="1200" dirty="0" smtClean="0">
                <a:solidFill>
                  <a:schemeClr val="tx1"/>
                </a:solidFill>
                <a:latin typeface="Calibri" pitchFamily="34" charset="0"/>
                <a:ea typeface="宋体" pitchFamily="2" charset="-122"/>
                <a:cs typeface="+mn-cs"/>
              </a:rPr>
              <a:t>[0]</a:t>
            </a:r>
            <a:r>
              <a:rPr lang="zh-CN" altLang="zh-CN" sz="1200" kern="1200" dirty="0" smtClean="0">
                <a:solidFill>
                  <a:schemeClr val="tx1"/>
                </a:solidFill>
                <a:latin typeface="Calibri" pitchFamily="34" charset="0"/>
                <a:ea typeface="宋体" pitchFamily="2" charset="-122"/>
                <a:cs typeface="+mn-cs"/>
              </a:rPr>
              <a:t>与</a:t>
            </a:r>
            <a:r>
              <a:rPr lang="en-US" altLang="zh-CN" sz="1200" kern="1200" dirty="0" smtClean="0">
                <a:solidFill>
                  <a:schemeClr val="tx1"/>
                </a:solidFill>
                <a:latin typeface="Calibri" pitchFamily="34" charset="0"/>
                <a:ea typeface="宋体" pitchFamily="2" charset="-122"/>
                <a:cs typeface="+mn-cs"/>
              </a:rPr>
              <a:t>APPDATA</a:t>
            </a:r>
            <a:r>
              <a:rPr lang="zh-CN" altLang="zh-CN" sz="1200" kern="1200" dirty="0" smtClean="0">
                <a:solidFill>
                  <a:schemeClr val="tx1"/>
                </a:solidFill>
                <a:latin typeface="Calibri" pitchFamily="34" charset="0"/>
                <a:ea typeface="宋体" pitchFamily="2" charset="-122"/>
                <a:cs typeface="+mn-cs"/>
              </a:rPr>
              <a:t>环境变量组合成的文件路径不存在时，抛出的</a:t>
            </a:r>
            <a:r>
              <a:rPr lang="en-US" altLang="zh-CN" sz="1200" kern="1200" dirty="0" err="1" smtClean="0">
                <a:solidFill>
                  <a:schemeClr val="tx1"/>
                </a:solidFill>
                <a:latin typeface="Calibri" pitchFamily="34" charset="0"/>
                <a:ea typeface="宋体" pitchFamily="2" charset="-122"/>
                <a:cs typeface="+mn-cs"/>
              </a:rPr>
              <a:t>FileNotFoundException</a:t>
            </a:r>
            <a:r>
              <a:rPr lang="zh-CN" altLang="zh-CN" sz="1200" kern="1200" dirty="0" smtClean="0">
                <a:solidFill>
                  <a:schemeClr val="tx1"/>
                </a:solidFill>
                <a:latin typeface="Calibri" pitchFamily="34" charset="0"/>
                <a:ea typeface="宋体" pitchFamily="2" charset="-122"/>
                <a:cs typeface="+mn-cs"/>
              </a:rPr>
              <a:t>中将会包含目录结构信息，造成信息泄露。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43</a:t>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这个例子中只是将原始的</a:t>
            </a:r>
            <a:r>
              <a:rPr lang="en-US" altLang="zh-CN" sz="1200" kern="1200" dirty="0" err="1" smtClean="0">
                <a:solidFill>
                  <a:schemeClr val="tx1"/>
                </a:solidFill>
                <a:latin typeface="Calibri" pitchFamily="34" charset="0"/>
                <a:ea typeface="宋体" pitchFamily="2" charset="-122"/>
                <a:cs typeface="+mn-cs"/>
              </a:rPr>
              <a:t>FileNotFoundException</a:t>
            </a:r>
            <a:r>
              <a:rPr lang="en-US" altLang="zh-CN" sz="1200" kern="1200" dirty="0" smtClean="0">
                <a:solidFill>
                  <a:schemeClr val="tx1"/>
                </a:solidFill>
                <a:latin typeface="Calibri" pitchFamily="34" charset="0"/>
                <a:ea typeface="宋体" pitchFamily="2" charset="-122"/>
                <a:cs typeface="+mn-cs"/>
              </a:rPr>
              <a:t> </a:t>
            </a:r>
            <a:r>
              <a:rPr lang="zh-CN" altLang="zh-CN" sz="1200" kern="1200" dirty="0" smtClean="0">
                <a:solidFill>
                  <a:schemeClr val="tx1"/>
                </a:solidFill>
                <a:latin typeface="Calibri" pitchFamily="34" charset="0"/>
                <a:ea typeface="宋体" pitchFamily="2" charset="-122"/>
                <a:cs typeface="+mn-cs"/>
              </a:rPr>
              <a:t>封装到一个</a:t>
            </a:r>
            <a:r>
              <a:rPr lang="en-US" altLang="zh-CN" sz="1200" kern="1200" dirty="0" err="1" smtClean="0">
                <a:solidFill>
                  <a:schemeClr val="tx1"/>
                </a:solidFill>
                <a:latin typeface="Calibri" pitchFamily="34" charset="0"/>
                <a:ea typeface="宋体" pitchFamily="2" charset="-122"/>
                <a:cs typeface="+mn-cs"/>
              </a:rPr>
              <a:t>IOException</a:t>
            </a:r>
            <a:r>
              <a:rPr lang="zh-CN" altLang="zh-CN" sz="1200" kern="1200" dirty="0" smtClean="0">
                <a:solidFill>
                  <a:schemeClr val="tx1"/>
                </a:solidFill>
                <a:latin typeface="Calibri" pitchFamily="34" charset="0"/>
                <a:ea typeface="宋体" pitchFamily="2" charset="-122"/>
                <a:cs typeface="+mn-cs"/>
              </a:rPr>
              <a:t>中再抛出，这样做敏感信息还是存在于抛出的异常中，还是会造成敏感信息泄露。</a:t>
            </a:r>
          </a:p>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44</a:t>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这段代码将</a:t>
            </a:r>
            <a:r>
              <a:rPr lang="en-US" altLang="zh-CN" sz="1200" kern="1200" dirty="0" err="1" smtClean="0">
                <a:solidFill>
                  <a:schemeClr val="tx1"/>
                </a:solidFill>
                <a:latin typeface="Calibri" pitchFamily="34" charset="0"/>
                <a:ea typeface="宋体" pitchFamily="2" charset="-122"/>
                <a:cs typeface="+mn-cs"/>
              </a:rPr>
              <a:t>FileNotFoundException</a:t>
            </a:r>
            <a:r>
              <a:rPr lang="zh-CN" altLang="zh-CN" sz="1200" kern="1200" dirty="0" smtClean="0">
                <a:solidFill>
                  <a:schemeClr val="tx1"/>
                </a:solidFill>
                <a:latin typeface="Calibri" pitchFamily="34" charset="0"/>
                <a:ea typeface="宋体" pitchFamily="2" charset="-122"/>
                <a:cs typeface="+mn-cs"/>
              </a:rPr>
              <a:t>替换成</a:t>
            </a:r>
            <a:r>
              <a:rPr lang="en-US" altLang="zh-CN" sz="1200" kern="1200" dirty="0" err="1" smtClean="0">
                <a:solidFill>
                  <a:schemeClr val="tx1"/>
                </a:solidFill>
                <a:latin typeface="Calibri" pitchFamily="34" charset="0"/>
                <a:ea typeface="宋体" pitchFamily="2" charset="-122"/>
                <a:cs typeface="+mn-cs"/>
              </a:rPr>
              <a:t>SecurityIOException</a:t>
            </a:r>
            <a:r>
              <a:rPr lang="zh-CN" altLang="zh-CN" sz="1200" kern="1200" dirty="0" smtClean="0">
                <a:solidFill>
                  <a:schemeClr val="tx1"/>
                </a:solidFill>
                <a:latin typeface="Calibri" pitchFamily="34" charset="0"/>
                <a:ea typeface="宋体" pitchFamily="2" charset="-122"/>
                <a:cs typeface="+mn-cs"/>
              </a:rPr>
              <a:t>抛出</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但是抛异常这样的行为动作也可能造成信息泄露，由于程序对传入的有效路径和无效路径的反应不同，一个抛异常，一个不抛异常，攻击者能够通过穷举的方式发现有效的文件路径。</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45</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对于文件访问，这里的正确做法，首先是限制外部能够访问的目录在安全范围之内，这个例子中是</a:t>
            </a:r>
            <a:r>
              <a:rPr lang="en-US" altLang="zh-CN" sz="1200" kern="1200" dirty="0" smtClean="0">
                <a:solidFill>
                  <a:schemeClr val="tx1"/>
                </a:solidFill>
                <a:latin typeface="Calibri" pitchFamily="34" charset="0"/>
                <a:ea typeface="宋体" pitchFamily="2" charset="-122"/>
                <a:cs typeface="+mn-cs"/>
              </a:rPr>
              <a:t>C:\homepath</a:t>
            </a:r>
            <a:endParaRPr lang="zh-CN" altLang="zh-CN" sz="1200" kern="1200" dirty="0" smtClean="0">
              <a:solidFill>
                <a:schemeClr val="tx1"/>
              </a:solidFill>
              <a:latin typeface="Calibri" pitchFamily="34" charset="0"/>
              <a:ea typeface="宋体" pitchFamily="2" charset="-122"/>
              <a:cs typeface="+mn-cs"/>
            </a:endParaRP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另一个，当用户试图访问</a:t>
            </a:r>
            <a:r>
              <a:rPr lang="en-US" altLang="zh-CN" sz="1200" kern="1200" dirty="0" smtClean="0">
                <a:solidFill>
                  <a:schemeClr val="tx1"/>
                </a:solidFill>
                <a:latin typeface="Calibri" pitchFamily="34" charset="0"/>
                <a:ea typeface="宋体" pitchFamily="2" charset="-122"/>
                <a:cs typeface="+mn-cs"/>
              </a:rPr>
              <a:t>C:\homepath</a:t>
            </a:r>
            <a:r>
              <a:rPr lang="zh-CN" altLang="zh-CN" sz="1200" kern="1200" dirty="0" smtClean="0">
                <a:solidFill>
                  <a:schemeClr val="tx1"/>
                </a:solidFill>
                <a:latin typeface="Calibri" pitchFamily="34" charset="0"/>
                <a:ea typeface="宋体" pitchFamily="2" charset="-122"/>
                <a:cs typeface="+mn-cs"/>
              </a:rPr>
              <a:t>以外的文件或者是无效的文件时，程序只是给出一个简洁的提示。</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这样做，便可以防止之前几个错误示例中可能造成的敏感信息泄露。</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46</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我们来看一下</a:t>
            </a:r>
            <a:r>
              <a:rPr lang="en-US" altLang="zh-CN" dirty="0" smtClean="0"/>
              <a:t>Java</a:t>
            </a:r>
            <a:r>
              <a:rPr lang="zh-CN" altLang="en-US" dirty="0" smtClean="0"/>
              <a:t>代码其安全性该如何保证</a:t>
            </a:r>
            <a:r>
              <a:rPr lang="en-US" altLang="zh-CN"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首先，</a:t>
            </a:r>
            <a:r>
              <a:rPr kumimoji="1" lang="en-US" altLang="en-US" sz="1200" dirty="0" smtClean="0">
                <a:solidFill>
                  <a:srgbClr val="000000"/>
                </a:solidFill>
              </a:rPr>
              <a:t>Java</a:t>
            </a:r>
            <a:r>
              <a:rPr kumimoji="1" lang="zh-CN" altLang="en-US" sz="1200" dirty="0" smtClean="0">
                <a:solidFill>
                  <a:srgbClr val="000000"/>
                </a:solidFill>
              </a:rPr>
              <a:t>语言以及</a:t>
            </a:r>
            <a:r>
              <a:rPr kumimoji="1" lang="en-US" altLang="zh-CN" sz="1200" dirty="0" smtClean="0">
                <a:solidFill>
                  <a:srgbClr val="000000"/>
                </a:solidFill>
              </a:rPr>
              <a:t>JVM</a:t>
            </a:r>
            <a:r>
              <a:rPr kumimoji="1" lang="zh-CN" altLang="en-US" sz="1200" dirty="0" smtClean="0">
                <a:solidFill>
                  <a:srgbClr val="000000"/>
                </a:solidFill>
              </a:rPr>
              <a:t>本身提供了一些特性，免除或减少了一些常见的编程错误的发生，如</a:t>
            </a:r>
            <a:r>
              <a:rPr kumimoji="1" lang="en-US" altLang="zh-CN" sz="1200" dirty="0" smtClean="0">
                <a:solidFill>
                  <a:srgbClr val="000000"/>
                </a:solidFill>
              </a:rPr>
              <a:t>Java</a:t>
            </a:r>
            <a:r>
              <a:rPr kumimoji="1" lang="zh-CN" altLang="en-US" sz="1200" dirty="0" smtClean="0">
                <a:solidFill>
                  <a:srgbClr val="000000"/>
                </a:solidFill>
              </a:rPr>
              <a:t>中没有缓冲区溢出的编码问题</a:t>
            </a:r>
            <a:endParaRPr kumimoji="1" lang="en-US" altLang="zh-CN" sz="120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b="0" dirty="0" smtClean="0">
                <a:solidFill>
                  <a:srgbClr val="000000"/>
                </a:solidFill>
              </a:rPr>
              <a:t>然后，</a:t>
            </a:r>
            <a:r>
              <a:rPr kumimoji="1" lang="en-US" altLang="zh-CN" sz="1200" dirty="0" smtClean="0">
                <a:solidFill>
                  <a:srgbClr val="000000"/>
                </a:solidFill>
              </a:rPr>
              <a:t>Java</a:t>
            </a:r>
            <a:r>
              <a:rPr kumimoji="1" lang="zh-CN" altLang="en-US" sz="1200" dirty="0" smtClean="0">
                <a:solidFill>
                  <a:srgbClr val="000000"/>
                </a:solidFill>
              </a:rPr>
              <a:t>平台提供了一套全面细致的安全机制来支持认证、加密、授权、访问控制的实现</a:t>
            </a:r>
            <a:endParaRPr kumimoji="1" lang="en-US" altLang="zh-CN" sz="120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b="0" dirty="0" smtClean="0">
                <a:solidFill>
                  <a:srgbClr val="000000"/>
                </a:solidFill>
              </a:rPr>
              <a:t>这些就够了吗？</a:t>
            </a:r>
            <a:r>
              <a:rPr kumimoji="1" lang="zh-CN" altLang="en-US" sz="1200" dirty="0" smtClean="0">
                <a:solidFill>
                  <a:srgbClr val="000000"/>
                </a:solidFill>
              </a:rPr>
              <a:t>除了语言本身提供的特性与安全机制之外，还需要一套规范来杜绝一些不安全的编码实践导致代码易被攻击与利用</a:t>
            </a: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de-DE" altLang="en-US" sz="1200" b="0" dirty="0" smtClean="0">
              <a:solidFill>
                <a:srgbClr val="000000"/>
              </a:solidFill>
            </a:endParaRP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3</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接下来我们来看序列化泄露敏感信息。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序列化只是将内存中对象的状态按一定的规则输出为一个字节序列，但他并不会对数据进行加密。因此序列化数据发送出去之后实际上是对外暴露的。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以</a:t>
            </a:r>
            <a:r>
              <a:rPr lang="en-US" altLang="zh-CN" sz="1200" kern="1200" dirty="0" smtClean="0">
                <a:solidFill>
                  <a:schemeClr val="tx1"/>
                </a:solidFill>
                <a:latin typeface="Calibri" pitchFamily="34" charset="0"/>
                <a:ea typeface="宋体" pitchFamily="2" charset="-122"/>
                <a:cs typeface="+mn-cs"/>
              </a:rPr>
              <a:t>Java</a:t>
            </a:r>
            <a:r>
              <a:rPr lang="zh-CN" altLang="zh-CN" sz="1200" kern="1200" dirty="0" smtClean="0">
                <a:solidFill>
                  <a:schemeClr val="tx1"/>
                </a:solidFill>
                <a:latin typeface="Calibri" pitchFamily="34" charset="0"/>
                <a:ea typeface="宋体" pitchFamily="2" charset="-122"/>
                <a:cs typeface="+mn-cs"/>
              </a:rPr>
              <a:t>中的远程方法调用为例，在</a:t>
            </a:r>
            <a:r>
              <a:rPr lang="en-US" altLang="zh-CN" sz="1200" kern="1200" dirty="0" smtClean="0">
                <a:solidFill>
                  <a:schemeClr val="tx1"/>
                </a:solidFill>
                <a:latin typeface="Calibri" pitchFamily="34" charset="0"/>
                <a:ea typeface="宋体" pitchFamily="2" charset="-122"/>
                <a:cs typeface="+mn-cs"/>
              </a:rPr>
              <a:t>RMI</a:t>
            </a:r>
            <a:r>
              <a:rPr lang="zh-CN" altLang="zh-CN" sz="1200" kern="1200" dirty="0" smtClean="0">
                <a:solidFill>
                  <a:schemeClr val="tx1"/>
                </a:solidFill>
                <a:latin typeface="Calibri" pitchFamily="34" charset="0"/>
                <a:ea typeface="宋体" pitchFamily="2" charset="-122"/>
                <a:cs typeface="+mn-cs"/>
              </a:rPr>
              <a:t>中对象类型的参数和返回值都是通过序列化的方式在网络中传输的。如果客户端与服务端是通过非安全的网络连接通讯，比如没有使用</a:t>
            </a:r>
            <a:r>
              <a:rPr lang="en-US" altLang="zh-CN" sz="1200" kern="1200" dirty="0" smtClean="0">
                <a:solidFill>
                  <a:schemeClr val="tx1"/>
                </a:solidFill>
                <a:latin typeface="Calibri" pitchFamily="34" charset="0"/>
                <a:ea typeface="宋体" pitchFamily="2" charset="-122"/>
                <a:cs typeface="+mn-cs"/>
              </a:rPr>
              <a:t>SSL/TLS</a:t>
            </a:r>
            <a:r>
              <a:rPr lang="zh-CN" altLang="zh-CN" sz="1200" kern="1200" dirty="0" smtClean="0">
                <a:solidFill>
                  <a:schemeClr val="tx1"/>
                </a:solidFill>
                <a:latin typeface="Calibri" pitchFamily="34" charset="0"/>
                <a:ea typeface="宋体" pitchFamily="2" charset="-122"/>
                <a:cs typeface="+mn-cs"/>
              </a:rPr>
              <a:t>这样的技术，那么攻击者就可以在中途窃取与篡改数据</a:t>
            </a:r>
            <a:r>
              <a:rPr lang="zh-CN" altLang="en-US" sz="1200" kern="1200" dirty="0" smtClean="0">
                <a:solidFill>
                  <a:schemeClr val="tx1"/>
                </a:solidFill>
                <a:latin typeface="Calibri" pitchFamily="34" charset="0"/>
                <a:ea typeface="宋体" pitchFamily="2" charset="-122"/>
                <a:cs typeface="+mn-cs"/>
              </a:rPr>
              <a:t>。</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47</a:t>
            </a:fld>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1)Pointer</a:t>
            </a:r>
            <a:r>
              <a:rPr lang="zh-CN" altLang="zh-CN" sz="1200" kern="1200" dirty="0" smtClean="0">
                <a:solidFill>
                  <a:schemeClr val="tx1"/>
                </a:solidFill>
                <a:latin typeface="Calibri" pitchFamily="34" charset="0"/>
                <a:ea typeface="宋体" pitchFamily="2" charset="-122"/>
                <a:cs typeface="+mn-cs"/>
              </a:rPr>
              <a:t>是一个可序列化类</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它里面有三个属性，这里假设除了</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以外，</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都是敏感数据。</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那么，当</a:t>
            </a:r>
            <a:r>
              <a:rPr lang="en-US" altLang="zh-CN" sz="1200" kern="1200" dirty="0" smtClean="0">
                <a:solidFill>
                  <a:schemeClr val="tx1"/>
                </a:solidFill>
                <a:latin typeface="Calibri" pitchFamily="34" charset="0"/>
                <a:ea typeface="宋体" pitchFamily="2" charset="-122"/>
                <a:cs typeface="+mn-cs"/>
              </a:rPr>
              <a:t>Pointer</a:t>
            </a:r>
            <a:r>
              <a:rPr lang="zh-CN" altLang="zh-CN" sz="1200" kern="1200" dirty="0" smtClean="0">
                <a:solidFill>
                  <a:schemeClr val="tx1"/>
                </a:solidFill>
                <a:latin typeface="Calibri" pitchFamily="34" charset="0"/>
                <a:ea typeface="宋体" pitchFamily="2" charset="-122"/>
                <a:cs typeface="+mn-cs"/>
              </a:rPr>
              <a:t>类被序列化的时候就有可能被无意识的泄漏出去，攻击者可以通过分析序列化后生成的字节流得出</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的值。</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48</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1)Java</a:t>
            </a:r>
            <a:r>
              <a:rPr lang="zh-CN" altLang="zh-CN" sz="1200" kern="1200" dirty="0" smtClean="0">
                <a:solidFill>
                  <a:schemeClr val="tx1"/>
                </a:solidFill>
                <a:latin typeface="Calibri" pitchFamily="34" charset="0"/>
                <a:ea typeface="宋体" pitchFamily="2" charset="-122"/>
                <a:cs typeface="+mn-cs"/>
              </a:rPr>
              <a:t>中有多种方法可以限制序列化时写入字节流中的字段，例如，若将一个字段声明为</a:t>
            </a:r>
            <a:r>
              <a:rPr lang="en-US" altLang="zh-CN" sz="1200" kern="1200" dirty="0" smtClean="0">
                <a:solidFill>
                  <a:schemeClr val="tx1"/>
                </a:solidFill>
                <a:latin typeface="Calibri" pitchFamily="34" charset="0"/>
                <a:ea typeface="宋体" pitchFamily="2" charset="-122"/>
                <a:cs typeface="+mn-cs"/>
              </a:rPr>
              <a:t>transient</a:t>
            </a:r>
            <a:r>
              <a:rPr lang="zh-CN" altLang="zh-CN" sz="1200" kern="1200" dirty="0" smtClean="0">
                <a:solidFill>
                  <a:schemeClr val="tx1"/>
                </a:solidFill>
                <a:latin typeface="Calibri" pitchFamily="34" charset="0"/>
                <a:ea typeface="宋体" pitchFamily="2" charset="-122"/>
                <a:cs typeface="+mn-cs"/>
              </a:rPr>
              <a:t>，那么序列化时这个字段就不会输出到字节流中。</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这里还列出了其他的一些方法，可以对序列化的行为进行定制</a:t>
            </a:r>
            <a:r>
              <a:rPr lang="zh-CN" altLang="en-US" sz="1200" kern="1200" dirty="0" smtClean="0">
                <a:solidFill>
                  <a:schemeClr val="tx1"/>
                </a:solidFill>
                <a:latin typeface="Calibri" pitchFamily="34" charset="0"/>
                <a:ea typeface="宋体" pitchFamily="2" charset="-122"/>
                <a:cs typeface="+mn-cs"/>
              </a:rPr>
              <a:t>，自定义</a:t>
            </a:r>
            <a:r>
              <a:rPr lang="en-US" altLang="zh-CN" sz="1200" dirty="0" err="1" smtClean="0">
                <a:latin typeface="微软雅黑" pitchFamily="34" charset="-122"/>
                <a:ea typeface="微软雅黑" pitchFamily="34" charset="-122"/>
              </a:rPr>
              <a:t>writeObject</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r>
              <a:rPr lang="en-US" altLang="zh-CN" sz="1200" dirty="0" err="1" smtClean="0">
                <a:latin typeface="微软雅黑" pitchFamily="34" charset="-122"/>
                <a:ea typeface="微软雅黑" pitchFamily="34" charset="-122"/>
              </a:rPr>
              <a:t>writeReplace</a:t>
            </a:r>
            <a:r>
              <a:rPr lang="en-US" altLang="zh-CN" sz="1200" dirty="0" smtClean="0">
                <a:latin typeface="微软雅黑" pitchFamily="34" charset="-122"/>
                <a:ea typeface="微软雅黑" pitchFamily="34" charset="-122"/>
              </a:rPr>
              <a:t>(), </a:t>
            </a:r>
            <a:r>
              <a:rPr lang="en-US" altLang="zh-CN" sz="1200" dirty="0" err="1" smtClean="0">
                <a:latin typeface="微软雅黑" pitchFamily="34" charset="-122"/>
                <a:ea typeface="微软雅黑" pitchFamily="34" charset="-122"/>
              </a:rPr>
              <a:t>writeExternal</a:t>
            </a:r>
            <a:r>
              <a:rPr lang="en-US" altLang="zh-CN" sz="1200" dirty="0" smtClean="0">
                <a:latin typeface="微软雅黑" pitchFamily="34" charset="-122"/>
                <a:ea typeface="微软雅黑" pitchFamily="34" charset="-122"/>
              </a:rPr>
              <a:t>()</a:t>
            </a:r>
            <a:endParaRPr lang="zh-CN" altLang="zh-CN" sz="1200" kern="1200" dirty="0" smtClean="0">
              <a:solidFill>
                <a:schemeClr val="tx1"/>
              </a:solidFill>
              <a:latin typeface="Calibri" pitchFamily="34" charset="0"/>
              <a:ea typeface="宋体" pitchFamily="2" charset="-122"/>
              <a:cs typeface="+mn-cs"/>
            </a:endParaRP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示例代码中，采用了将</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声明为</a:t>
            </a:r>
            <a:r>
              <a:rPr lang="en-US" altLang="zh-CN" sz="1200" kern="1200" dirty="0" smtClean="0">
                <a:solidFill>
                  <a:schemeClr val="tx1"/>
                </a:solidFill>
                <a:latin typeface="Calibri" pitchFamily="34" charset="0"/>
                <a:ea typeface="宋体" pitchFamily="2" charset="-122"/>
                <a:cs typeface="+mn-cs"/>
              </a:rPr>
              <a:t>transient</a:t>
            </a:r>
            <a:r>
              <a:rPr lang="zh-CN" altLang="zh-CN" sz="1200" kern="1200" dirty="0" smtClean="0">
                <a:solidFill>
                  <a:schemeClr val="tx1"/>
                </a:solidFill>
                <a:latin typeface="Calibri" pitchFamily="34" charset="0"/>
                <a:ea typeface="宋体" pitchFamily="2" charset="-122"/>
                <a:cs typeface="+mn-cs"/>
              </a:rPr>
              <a:t>方法，禁止</a:t>
            </a:r>
            <a:r>
              <a:rPr lang="en-US" altLang="zh-CN" sz="1200" kern="1200" dirty="0" smtClean="0">
                <a:solidFill>
                  <a:schemeClr val="tx1"/>
                </a:solidFill>
                <a:latin typeface="Calibri" pitchFamily="34" charset="0"/>
                <a:ea typeface="宋体" pitchFamily="2" charset="-122"/>
                <a:cs typeface="+mn-cs"/>
              </a:rPr>
              <a:t>x</a:t>
            </a:r>
            <a:r>
              <a:rPr lang="zh-CN" altLang="zh-CN" sz="1200" kern="1200" dirty="0" smtClean="0">
                <a:solidFill>
                  <a:schemeClr val="tx1"/>
                </a:solidFill>
                <a:latin typeface="Calibri" pitchFamily="34" charset="0"/>
                <a:ea typeface="宋体" pitchFamily="2" charset="-122"/>
                <a:cs typeface="+mn-cs"/>
              </a:rPr>
              <a:t>和</a:t>
            </a:r>
            <a:r>
              <a:rPr lang="en-US" altLang="zh-CN" sz="1200" kern="1200" dirty="0" smtClean="0">
                <a:solidFill>
                  <a:schemeClr val="tx1"/>
                </a:solidFill>
                <a:latin typeface="Calibri" pitchFamily="34" charset="0"/>
                <a:ea typeface="宋体" pitchFamily="2" charset="-122"/>
                <a:cs typeface="+mn-cs"/>
              </a:rPr>
              <a:t>y</a:t>
            </a:r>
            <a:r>
              <a:rPr lang="zh-CN" altLang="zh-CN" sz="1200" kern="1200" dirty="0" smtClean="0">
                <a:solidFill>
                  <a:schemeClr val="tx1"/>
                </a:solidFill>
                <a:latin typeface="Calibri" pitchFamily="34" charset="0"/>
                <a:ea typeface="宋体" pitchFamily="2" charset="-122"/>
                <a:cs typeface="+mn-cs"/>
              </a:rPr>
              <a:t>被序列化输出到字节流中，防止信息泄露。</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49</a:t>
            </a:fld>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前面的典型错误是本来不应该被序列化的敏感数据，在无意识中被序列化的方式泄露了。</a:t>
            </a:r>
          </a:p>
          <a:p>
            <a:pPr lvl="0"/>
            <a:r>
              <a:rPr lang="en-US" altLang="zh-CN" sz="1200" kern="1200" dirty="0" smtClean="0">
                <a:solidFill>
                  <a:schemeClr val="tx1"/>
                </a:solidFill>
                <a:latin typeface="Calibri" pitchFamily="34" charset="0"/>
                <a:ea typeface="宋体" pitchFamily="2" charset="-122"/>
                <a:cs typeface="+mn-cs"/>
              </a:rPr>
              <a:t>2</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但有时我们就是需要通过序列化的方式来保存或者是传输敏感数据。比如前面说的</a:t>
            </a:r>
            <a:r>
              <a:rPr lang="en-US" altLang="zh-CN" sz="1200" kern="1200" dirty="0" smtClean="0">
                <a:solidFill>
                  <a:schemeClr val="tx1"/>
                </a:solidFill>
                <a:latin typeface="Calibri" pitchFamily="34" charset="0"/>
                <a:ea typeface="宋体" pitchFamily="2" charset="-122"/>
                <a:cs typeface="+mn-cs"/>
              </a:rPr>
              <a:t>RMI</a:t>
            </a:r>
            <a:r>
              <a:rPr lang="zh-CN" altLang="zh-CN" sz="1200" kern="1200" dirty="0" smtClean="0">
                <a:solidFill>
                  <a:schemeClr val="tx1"/>
                </a:solidFill>
                <a:latin typeface="Calibri" pitchFamily="34" charset="0"/>
                <a:ea typeface="宋体" pitchFamily="2" charset="-122"/>
                <a:cs typeface="+mn-cs"/>
              </a:rPr>
              <a:t>调用，数据便是以序列化的方式在网络上传输的。</a:t>
            </a:r>
          </a:p>
          <a:p>
            <a:pPr lvl="0"/>
            <a:r>
              <a:rPr lang="en-US" altLang="zh-CN" sz="1200" kern="1200" dirty="0" smtClean="0">
                <a:solidFill>
                  <a:schemeClr val="tx1"/>
                </a:solidFill>
                <a:latin typeface="Calibri" pitchFamily="34" charset="0"/>
                <a:ea typeface="宋体" pitchFamily="2" charset="-122"/>
                <a:cs typeface="+mn-cs"/>
              </a:rPr>
              <a:t>3</a:t>
            </a:r>
            <a:r>
              <a:rPr lang="zh-CN" altLang="en-US"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在这段错误代码中，一个可序列化的映射表中保存了用户以及与其关联的身份证信息，这些信息被认为是敏感的。</a:t>
            </a:r>
          </a:p>
          <a:p>
            <a:pPr lvl="0"/>
            <a:r>
              <a:rPr lang="en-US" altLang="zh-CN" sz="1200" kern="1200" dirty="0" smtClean="0">
                <a:solidFill>
                  <a:schemeClr val="tx1"/>
                </a:solidFill>
                <a:latin typeface="Calibri" pitchFamily="34" charset="0"/>
                <a:ea typeface="宋体" pitchFamily="2" charset="-122"/>
                <a:cs typeface="+mn-cs"/>
              </a:rPr>
              <a:t>4</a:t>
            </a:r>
            <a:r>
              <a:rPr lang="zh-CN" altLang="en-US" sz="1200" kern="1200" smtClean="0">
                <a:solidFill>
                  <a:schemeClr val="tx1"/>
                </a:solidFill>
                <a:latin typeface="Calibri" pitchFamily="34" charset="0"/>
                <a:ea typeface="宋体" pitchFamily="2" charset="-122"/>
                <a:cs typeface="+mn-cs"/>
              </a:rPr>
              <a:t>）</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些信息未经签名和加密就被序列化输出到</a:t>
            </a:r>
            <a:r>
              <a:rPr lang="en-US" altLang="zh-CN" sz="1200" kern="1200" dirty="0" smtClean="0">
                <a:solidFill>
                  <a:schemeClr val="tx1"/>
                </a:solidFill>
                <a:latin typeface="Calibri" pitchFamily="34" charset="0"/>
                <a:ea typeface="宋体" pitchFamily="2" charset="-122"/>
                <a:cs typeface="+mn-cs"/>
              </a:rPr>
              <a:t>data</a:t>
            </a:r>
            <a:r>
              <a:rPr lang="zh-CN" altLang="zh-CN" sz="1200" kern="1200" dirty="0" smtClean="0">
                <a:solidFill>
                  <a:schemeClr val="tx1"/>
                </a:solidFill>
                <a:latin typeface="Calibri" pitchFamily="34" charset="0"/>
                <a:ea typeface="宋体" pitchFamily="2" charset="-122"/>
                <a:cs typeface="+mn-cs"/>
              </a:rPr>
              <a:t>文件中，若</a:t>
            </a:r>
            <a:r>
              <a:rPr lang="en-US" altLang="zh-CN" sz="1200" kern="1200" dirty="0" smtClean="0">
                <a:solidFill>
                  <a:schemeClr val="tx1"/>
                </a:solidFill>
                <a:latin typeface="Calibri" pitchFamily="34" charset="0"/>
                <a:ea typeface="宋体" pitchFamily="2" charset="-122"/>
                <a:cs typeface="+mn-cs"/>
              </a:rPr>
              <a:t>data</a:t>
            </a:r>
            <a:r>
              <a:rPr lang="zh-CN" altLang="zh-CN" sz="1200" kern="1200" dirty="0" smtClean="0">
                <a:solidFill>
                  <a:schemeClr val="tx1"/>
                </a:solidFill>
                <a:latin typeface="Calibri" pitchFamily="34" charset="0"/>
                <a:ea typeface="宋体" pitchFamily="2" charset="-122"/>
                <a:cs typeface="+mn-cs"/>
              </a:rPr>
              <a:t>文件被放在了一个不安全的位置，那么就有可能被窃取和篡改。</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50</a:t>
            </a:fld>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那么正确的做法就是在序列化前对数据进行签名然后加密，以此来保证数据的完整性和保密性。</a:t>
            </a:r>
          </a:p>
          <a:p>
            <a:pPr lvl="0"/>
            <a:r>
              <a:rPr lang="en-US" altLang="zh-CN" sz="1200" kern="1200" smtClean="0">
                <a:solidFill>
                  <a:schemeClr val="tx1"/>
                </a:solidFill>
                <a:latin typeface="Calibri" pitchFamily="34" charset="0"/>
                <a:ea typeface="宋体" pitchFamily="2" charset="-122"/>
                <a:cs typeface="+mn-cs"/>
              </a:rPr>
              <a:t>2)</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里需要说明的是，如果数据被序列化后保存在安全的位置，或者是通过安全的通道传输，比如</a:t>
            </a:r>
            <a:r>
              <a:rPr lang="en-US" altLang="zh-CN" sz="1200" kern="1200" dirty="0" smtClean="0">
                <a:solidFill>
                  <a:schemeClr val="tx1"/>
                </a:solidFill>
                <a:latin typeface="Calibri" pitchFamily="34" charset="0"/>
                <a:ea typeface="宋体" pitchFamily="2" charset="-122"/>
                <a:cs typeface="+mn-cs"/>
              </a:rPr>
              <a:t>SSL/TLS</a:t>
            </a:r>
            <a:r>
              <a:rPr lang="zh-CN" altLang="zh-CN" sz="1200" kern="1200" dirty="0" smtClean="0">
                <a:solidFill>
                  <a:schemeClr val="tx1"/>
                </a:solidFill>
                <a:latin typeface="Calibri" pitchFamily="34" charset="0"/>
                <a:ea typeface="宋体" pitchFamily="2" charset="-122"/>
                <a:cs typeface="+mn-cs"/>
              </a:rPr>
              <a:t>，那么就可以不必在程序中做签名和加密。</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51</a:t>
            </a:fld>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54</a:t>
            </a:fld>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lnSpc>
                <a:spcPct val="120000"/>
              </a:lnSpc>
              <a:buNone/>
            </a:pP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55</a:t>
            </a:fld>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56</a:t>
            </a:fld>
            <a:endParaRPr lang="en-US"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57</a:t>
            </a:fld>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58</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这里我列举了</a:t>
            </a:r>
            <a:r>
              <a:rPr lang="en-US" altLang="zh-CN" dirty="0" smtClean="0"/>
              <a:t>Java</a:t>
            </a:r>
            <a:r>
              <a:rPr lang="zh-CN" altLang="en-US" dirty="0" smtClean="0"/>
              <a:t>编程中常见的一些问题，我们的规范和培训材料会告诉大家如何防止这些问题的发生。</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4</a:t>
            </a:fld>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smtClean="0">
              <a:latin typeface="微软雅黑" pitchFamily="34" charset="-122"/>
              <a:ea typeface="微软雅黑" pitchFamily="34"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59</a:t>
            </a:fld>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60</a:t>
            </a:fld>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61</a:t>
            </a:fld>
            <a:endParaRPr lang="en-US"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62</a:t>
            </a:fld>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63</a:t>
            </a:fld>
            <a:endParaRPr lang="en-US"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66</a:t>
            </a:fld>
            <a:endParaRPr lang="en-US"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这个案例说的是</a:t>
            </a:r>
            <a:r>
              <a:rPr lang="en-US" altLang="zh-CN" sz="1200" kern="1200" dirty="0" smtClean="0">
                <a:solidFill>
                  <a:schemeClr val="tx1"/>
                </a:solidFill>
                <a:latin typeface="Calibri" pitchFamily="34" charset="0"/>
                <a:ea typeface="宋体" pitchFamily="2" charset="-122"/>
                <a:cs typeface="+mn-cs"/>
              </a:rPr>
              <a:t>Jetty</a:t>
            </a:r>
            <a:r>
              <a:rPr lang="zh-CN" altLang="zh-CN" sz="1200" kern="1200" dirty="0" smtClean="0">
                <a:solidFill>
                  <a:schemeClr val="tx1"/>
                </a:solidFill>
                <a:latin typeface="Calibri" pitchFamily="34" charset="0"/>
                <a:ea typeface="宋体" pitchFamily="2" charset="-122"/>
                <a:cs typeface="+mn-cs"/>
              </a:rPr>
              <a:t>这个</a:t>
            </a:r>
            <a:r>
              <a:rPr lang="en-US" altLang="zh-CN" sz="1200" kern="1200" dirty="0" smtClean="0">
                <a:solidFill>
                  <a:schemeClr val="tx1"/>
                </a:solidFill>
                <a:latin typeface="Calibri" pitchFamily="34" charset="0"/>
                <a:ea typeface="宋体" pitchFamily="2" charset="-122"/>
                <a:cs typeface="+mn-cs"/>
              </a:rPr>
              <a:t>Web</a:t>
            </a:r>
            <a:r>
              <a:rPr lang="zh-CN" altLang="zh-CN" sz="1200" kern="1200" dirty="0" smtClean="0">
                <a:solidFill>
                  <a:schemeClr val="tx1"/>
                </a:solidFill>
                <a:latin typeface="Calibri" pitchFamily="34" charset="0"/>
                <a:ea typeface="宋体" pitchFamily="2" charset="-122"/>
                <a:cs typeface="+mn-cs"/>
              </a:rPr>
              <a:t>服务器使用</a:t>
            </a:r>
            <a:r>
              <a:rPr lang="en-US" altLang="zh-CN" sz="1200" kern="1200" dirty="0" err="1" smtClean="0">
                <a:solidFill>
                  <a:schemeClr val="tx1"/>
                </a:solidFill>
                <a:latin typeface="Calibri" pitchFamily="34" charset="0"/>
                <a:ea typeface="宋体" pitchFamily="2" charset="-122"/>
                <a:cs typeface="+mn-cs"/>
              </a:rPr>
              <a:t>java.util.Random</a:t>
            </a:r>
            <a:r>
              <a:rPr lang="zh-CN" altLang="zh-CN" sz="1200" kern="1200" dirty="0" smtClean="0">
                <a:solidFill>
                  <a:schemeClr val="tx1"/>
                </a:solidFill>
                <a:latin typeface="Calibri" pitchFamily="34" charset="0"/>
                <a:ea typeface="宋体" pitchFamily="2" charset="-122"/>
                <a:cs typeface="+mn-cs"/>
              </a:rPr>
              <a:t>这个伪随机数生成器来生成会话</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导致供给者可以通过暴力的方式猜出会话</a:t>
            </a:r>
            <a:r>
              <a:rPr lang="en-US" altLang="zh-CN" sz="1200" kern="1200" dirty="0" smtClean="0">
                <a:solidFill>
                  <a:schemeClr val="tx1"/>
                </a:solidFill>
                <a:latin typeface="Calibri" pitchFamily="34" charset="0"/>
                <a:ea typeface="宋体" pitchFamily="2" charset="-122"/>
                <a:cs typeface="+mn-cs"/>
              </a:rPr>
              <a:t>ID</a:t>
            </a:r>
            <a:r>
              <a:rPr lang="zh-CN" altLang="zh-CN" sz="1200" kern="1200" dirty="0" smtClean="0">
                <a:solidFill>
                  <a:schemeClr val="tx1"/>
                </a:solidFill>
                <a:latin typeface="Calibri" pitchFamily="34" charset="0"/>
                <a:ea typeface="宋体" pitchFamily="2" charset="-122"/>
                <a:cs typeface="+mn-cs"/>
              </a:rPr>
              <a:t>，从而绕过认证，对系统进行非法访问。 </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67</a:t>
            </a:fld>
            <a:endParaRPr lang="en-US"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这个正反示例很简单，就是一个用的为随机数，一个用的强随机数。</a:t>
            </a: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68</a:t>
            </a:fld>
            <a:endParaRPr lang="en-US"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我们知道，在程序中对于锁的使用需要非常注意，如果使用不当，可能会导致多线程访问出现异常，甚至是发生死锁。</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如果程序中使用的锁对象可以被非信任代码拿到，那就会是非常危险的事情。恶意代码如果拿到锁后不释放，那么就会导致正常的业务代码因为拿不到锁，引起死锁，造成</a:t>
            </a:r>
            <a:r>
              <a:rPr lang="en-US" altLang="zh-CN" sz="1200" kern="1200" dirty="0" err="1" smtClean="0">
                <a:solidFill>
                  <a:schemeClr val="tx1"/>
                </a:solidFill>
                <a:latin typeface="Calibri" pitchFamily="34" charset="0"/>
                <a:ea typeface="宋体" pitchFamily="2" charset="-122"/>
                <a:cs typeface="+mn-cs"/>
              </a:rPr>
              <a:t>DoS</a:t>
            </a:r>
            <a:r>
              <a:rPr lang="zh-CN" altLang="zh-CN" sz="1200" kern="1200" dirty="0" smtClean="0">
                <a:solidFill>
                  <a:schemeClr val="tx1"/>
                </a:solidFill>
                <a:latin typeface="Calibri" pitchFamily="34" charset="0"/>
                <a:ea typeface="宋体" pitchFamily="2" charset="-122"/>
                <a:cs typeface="+mn-cs"/>
              </a:rPr>
              <a:t>。</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因此，我们需要防止将锁暴露给非信任代码。</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69</a:t>
            </a:fld>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我们再来看一对正反示例</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假设</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类可以被非信任代码访问。它里面的</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方法通过</a:t>
            </a:r>
            <a:r>
              <a:rPr lang="en-US" altLang="zh-CN" sz="1200" kern="1200" dirty="0" smtClean="0">
                <a:solidFill>
                  <a:schemeClr val="tx1"/>
                </a:solidFill>
                <a:latin typeface="Calibri" pitchFamily="34" charset="0"/>
                <a:ea typeface="宋体" pitchFamily="2" charset="-122"/>
                <a:cs typeface="+mn-cs"/>
              </a:rPr>
              <a:t>synchronized</a:t>
            </a:r>
            <a:r>
              <a:rPr lang="zh-CN" altLang="zh-CN" sz="1200" kern="1200" dirty="0" smtClean="0">
                <a:solidFill>
                  <a:schemeClr val="tx1"/>
                </a:solidFill>
                <a:latin typeface="Calibri" pitchFamily="34" charset="0"/>
                <a:ea typeface="宋体" pitchFamily="2" charset="-122"/>
                <a:cs typeface="+mn-cs"/>
              </a:rPr>
              <a:t>关键字声明同步的，那么线程在进入该方法时就需要获取到</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对象的隐式锁。</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因为</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类可以被非信任代码所访问，那么恶意代码可以使用下面这种方式无限阻塞正常业务代码调用</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因为</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对象可以被恶意代码拿到，恶意代码也可以拿到它的隐式锁。这把锁跟</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方法使用的是同一把锁。</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恶意代码拿到锁之后永不释放，导致正常的</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方法调用被无限阻塞。</a:t>
            </a:r>
          </a:p>
          <a:p>
            <a:pPr lvl="0"/>
            <a:r>
              <a:rPr lang="en-US" altLang="zh-CN" sz="1200" kern="1200" smtClean="0">
                <a:solidFill>
                  <a:schemeClr val="tx1"/>
                </a:solidFill>
                <a:latin typeface="Calibri" pitchFamily="34" charset="0"/>
                <a:ea typeface="宋体" pitchFamily="2" charset="-122"/>
                <a:cs typeface="+mn-cs"/>
              </a:rPr>
              <a:t>6)</a:t>
            </a:r>
            <a:r>
              <a:rPr lang="zh-CN" altLang="zh-CN" sz="1200" kern="1200" smtClean="0">
                <a:solidFill>
                  <a:schemeClr val="tx1"/>
                </a:solidFill>
                <a:latin typeface="Calibri" pitchFamily="34" charset="0"/>
                <a:ea typeface="宋体" pitchFamily="2" charset="-122"/>
                <a:cs typeface="+mn-cs"/>
              </a:rPr>
              <a:t>这</a:t>
            </a:r>
            <a:r>
              <a:rPr lang="zh-CN" altLang="zh-CN" sz="1200" kern="1200" dirty="0" smtClean="0">
                <a:solidFill>
                  <a:schemeClr val="tx1"/>
                </a:solidFill>
                <a:latin typeface="Calibri" pitchFamily="34" charset="0"/>
                <a:ea typeface="宋体" pitchFamily="2" charset="-122"/>
                <a:cs typeface="+mn-cs"/>
              </a:rPr>
              <a:t>里正确的做法是使用内部的私有不变锁，这样即使恶意代码可以访问到</a:t>
            </a:r>
            <a:r>
              <a:rPr lang="en-US" altLang="zh-CN" sz="1200" kern="1200" dirty="0" err="1" smtClean="0">
                <a:solidFill>
                  <a:schemeClr val="tx1"/>
                </a:solidFill>
                <a:latin typeface="Calibri" pitchFamily="34" charset="0"/>
                <a:ea typeface="宋体" pitchFamily="2" charset="-122"/>
                <a:cs typeface="+mn-cs"/>
              </a:rPr>
              <a:t>SomeObject</a:t>
            </a:r>
            <a:r>
              <a:rPr lang="zh-CN" altLang="zh-CN" sz="1200" kern="1200" dirty="0" smtClean="0">
                <a:solidFill>
                  <a:schemeClr val="tx1"/>
                </a:solidFill>
                <a:latin typeface="Calibri" pitchFamily="34" charset="0"/>
                <a:ea typeface="宋体" pitchFamily="2" charset="-122"/>
                <a:cs typeface="+mn-cs"/>
              </a:rPr>
              <a:t>类，但是也拿不到</a:t>
            </a:r>
            <a:r>
              <a:rPr lang="en-US" altLang="zh-CN" sz="1200" kern="1200" dirty="0" err="1" smtClean="0">
                <a:solidFill>
                  <a:schemeClr val="tx1"/>
                </a:solidFill>
                <a:latin typeface="Calibri" pitchFamily="34" charset="0"/>
                <a:ea typeface="宋体" pitchFamily="2" charset="-122"/>
                <a:cs typeface="+mn-cs"/>
              </a:rPr>
              <a:t>changeValue</a:t>
            </a:r>
            <a:r>
              <a:rPr lang="zh-CN" altLang="zh-CN" sz="1200" kern="1200" dirty="0" smtClean="0">
                <a:solidFill>
                  <a:schemeClr val="tx1"/>
                </a:solidFill>
                <a:latin typeface="Calibri" pitchFamily="34" charset="0"/>
                <a:ea typeface="宋体" pitchFamily="2" charset="-122"/>
                <a:cs typeface="+mn-cs"/>
              </a:rPr>
              <a:t>方法使用的这把私有锁，从而无法造成危害。</a:t>
            </a:r>
          </a:p>
          <a:p>
            <a:pPr lvl="0" eaLnBrk="0" hangingPunct="0"/>
            <a:endParaRPr lang="en-US" altLang="zh-CN" sz="1200" dirty="0" smtClean="0">
              <a:latin typeface="微软雅黑" pitchFamily="34" charset="-122"/>
              <a:ea typeface="微软雅黑" pitchFamily="34"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70</a:t>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我们培训材料包含数据校验、敏感数据保护、平台安全、</a:t>
            </a:r>
            <a:r>
              <a:rPr lang="en-US" altLang="zh-CN" dirty="0" smtClean="0"/>
              <a:t>android</a:t>
            </a:r>
            <a:r>
              <a:rPr lang="zh-CN" altLang="en-US" dirty="0" smtClean="0"/>
              <a:t>安全、以及“其他”这几</a:t>
            </a:r>
            <a:r>
              <a:rPr lang="zh-CN" altLang="en-US" smtClean="0"/>
              <a:t>个章节的内容。</a:t>
            </a:r>
            <a:endParaRPr lang="en-US" altLang="zh-CN" dirty="0" smtClean="0"/>
          </a:p>
          <a:p>
            <a:r>
              <a:rPr lang="zh-CN" altLang="en-US" dirty="0" smtClean="0"/>
              <a:t>每个章节基本依次按照概念与问题分析、业界案例介绍、漏洞代码演示、正反示例分析这样的思路顺序来组织。</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5</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首先给大家介绍“数据校验”这一章，“数据校验”实际是安全编码中最基础也是最重要的一个话题，很多代码安全漏洞都和缺乏有效的数据校验有关。</a:t>
            </a:r>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6</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说到数据校验，首先需要了解信任域、信任边界、不可信数据这几个概念，这些概念都和数据校验息息相关。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所谓信任域实际上是由系统的安全策略所划分，系统中的组件被划分到各个信任域中。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信任边界就是信任域之间的一个分界线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对于一个组件来说不可信数据就是来自信任边界以外的数据，这个数据可能来自另一个组件，也可能是来自外部用户输入。</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例子：插件式系统，插件与基础核心组件一般应该被设计成处在不同的信任域中，插件与插件之间一般也是处在不同的信任域。他们之间的交互数据，对于接收方来说就是不可信数据。</a:t>
            </a:r>
            <a:endParaRPr lang="zh-CN" altLang="zh-CN"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smtClean="0">
                <a:solidFill>
                  <a:schemeClr val="tx1"/>
                </a:solidFill>
                <a:latin typeface="Calibri" pitchFamily="34" charset="0"/>
                <a:ea typeface="宋体" pitchFamily="2" charset="-122"/>
                <a:cs typeface="+mn-cs"/>
              </a:rPr>
              <a:t>1)</a:t>
            </a:r>
            <a:r>
              <a:rPr lang="zh-CN" altLang="zh-CN" sz="1200" kern="1200" dirty="0" smtClean="0">
                <a:solidFill>
                  <a:schemeClr val="tx1"/>
                </a:solidFill>
                <a:latin typeface="Calibri" pitchFamily="34" charset="0"/>
                <a:ea typeface="宋体" pitchFamily="2" charset="-122"/>
                <a:cs typeface="+mn-cs"/>
              </a:rPr>
              <a:t>数据校验的涵义包括两部分，一个是校验的对象，另一个是可能包括的步骤和措施 </a:t>
            </a:r>
          </a:p>
          <a:p>
            <a:pPr lvl="0"/>
            <a:r>
              <a:rPr lang="en-US" altLang="zh-CN" sz="1200" kern="1200" dirty="0" smtClean="0">
                <a:solidFill>
                  <a:schemeClr val="tx1"/>
                </a:solidFill>
                <a:latin typeface="Calibri" pitchFamily="34" charset="0"/>
                <a:ea typeface="宋体" pitchFamily="2" charset="-122"/>
                <a:cs typeface="+mn-cs"/>
              </a:rPr>
              <a:t>2)</a:t>
            </a:r>
            <a:r>
              <a:rPr lang="zh-CN" altLang="zh-CN" sz="1200" kern="1200" dirty="0" smtClean="0">
                <a:solidFill>
                  <a:schemeClr val="tx1"/>
                </a:solidFill>
                <a:latin typeface="Calibri" pitchFamily="34" charset="0"/>
                <a:ea typeface="宋体" pitchFamily="2" charset="-122"/>
                <a:cs typeface="+mn-cs"/>
              </a:rPr>
              <a:t>数据校验的对象就是来自信任边界之外的不可信数据。 </a:t>
            </a:r>
          </a:p>
          <a:p>
            <a:pPr lvl="0"/>
            <a:r>
              <a:rPr lang="en-US" altLang="zh-CN" sz="1200" kern="1200" dirty="0" smtClean="0">
                <a:solidFill>
                  <a:schemeClr val="tx1"/>
                </a:solidFill>
                <a:latin typeface="Calibri" pitchFamily="34" charset="0"/>
                <a:ea typeface="宋体" pitchFamily="2" charset="-122"/>
                <a:cs typeface="+mn-cs"/>
              </a:rPr>
              <a:t>3)</a:t>
            </a:r>
            <a:r>
              <a:rPr lang="zh-CN" altLang="zh-CN" sz="1200" kern="1200" dirty="0" smtClean="0">
                <a:solidFill>
                  <a:schemeClr val="tx1"/>
                </a:solidFill>
                <a:latin typeface="Calibri" pitchFamily="34" charset="0"/>
                <a:ea typeface="宋体" pitchFamily="2" charset="-122"/>
                <a:cs typeface="+mn-cs"/>
              </a:rPr>
              <a:t>数据校验的步骤和方法可能包括这个图中所列出的所有或者部分。 </a:t>
            </a:r>
          </a:p>
          <a:p>
            <a:pPr lvl="0"/>
            <a:r>
              <a:rPr lang="en-US" altLang="zh-CN" sz="1200" kern="1200" dirty="0" smtClean="0">
                <a:solidFill>
                  <a:schemeClr val="tx1"/>
                </a:solidFill>
                <a:latin typeface="Calibri" pitchFamily="34" charset="0"/>
                <a:ea typeface="宋体" pitchFamily="2" charset="-122"/>
                <a:cs typeface="+mn-cs"/>
              </a:rPr>
              <a:t>4)</a:t>
            </a:r>
            <a:r>
              <a:rPr lang="zh-CN" altLang="zh-CN" sz="1200" kern="1200" dirty="0" smtClean="0">
                <a:solidFill>
                  <a:schemeClr val="tx1"/>
                </a:solidFill>
                <a:latin typeface="Calibri" pitchFamily="34" charset="0"/>
                <a:ea typeface="宋体" pitchFamily="2" charset="-122"/>
                <a:cs typeface="+mn-cs"/>
              </a:rPr>
              <a:t>标准化与归一化的目的是为了保证校验具有统一的比较标准</a:t>
            </a:r>
            <a:r>
              <a:rPr lang="en-US" altLang="zh-CN" sz="1200" kern="1200" dirty="0" smtClean="0">
                <a:solidFill>
                  <a:schemeClr val="tx1"/>
                </a:solidFill>
                <a:latin typeface="Calibri" pitchFamily="34" charset="0"/>
                <a:ea typeface="宋体" pitchFamily="2" charset="-122"/>
                <a:cs typeface="+mn-cs"/>
              </a:rPr>
              <a:t>,</a:t>
            </a:r>
            <a:r>
              <a:rPr lang="zh-CN" altLang="zh-CN" sz="1200" kern="1200" dirty="0" smtClean="0">
                <a:solidFill>
                  <a:schemeClr val="tx1"/>
                </a:solidFill>
                <a:latin typeface="Calibri" pitchFamily="34" charset="0"/>
                <a:ea typeface="宋体" pitchFamily="2" charset="-122"/>
                <a:cs typeface="+mn-cs"/>
              </a:rPr>
              <a:t>实际上它是校验的一个前提步骤。 </a:t>
            </a:r>
          </a:p>
          <a:p>
            <a:pPr lvl="0"/>
            <a:r>
              <a:rPr lang="en-US" altLang="zh-CN" sz="1200" kern="1200" dirty="0" smtClean="0">
                <a:solidFill>
                  <a:schemeClr val="tx1"/>
                </a:solidFill>
                <a:latin typeface="Calibri" pitchFamily="34" charset="0"/>
                <a:ea typeface="宋体" pitchFamily="2" charset="-122"/>
                <a:cs typeface="+mn-cs"/>
              </a:rPr>
              <a:t>5)</a:t>
            </a:r>
            <a:r>
              <a:rPr lang="zh-CN" altLang="zh-CN" sz="1200" kern="1200" dirty="0" smtClean="0">
                <a:solidFill>
                  <a:schemeClr val="tx1"/>
                </a:solidFill>
                <a:latin typeface="Calibri" pitchFamily="34" charset="0"/>
                <a:ea typeface="宋体" pitchFamily="2" charset="-122"/>
                <a:cs typeface="+mn-cs"/>
              </a:rPr>
              <a:t>输入输出清理是对输入输出中不满足安全约束的内容进行过滤，比如过滤输入中的非法字符、过滤输出的中敏感信息等。 </a:t>
            </a:r>
          </a:p>
          <a:p>
            <a:pPr lvl="0"/>
            <a:r>
              <a:rPr lang="en-US" altLang="zh-CN" sz="1200" kern="1200" dirty="0" smtClean="0">
                <a:solidFill>
                  <a:schemeClr val="tx1"/>
                </a:solidFill>
                <a:latin typeface="Calibri" pitchFamily="34" charset="0"/>
                <a:ea typeface="宋体" pitchFamily="2" charset="-122"/>
                <a:cs typeface="+mn-cs"/>
              </a:rPr>
              <a:t>6)</a:t>
            </a:r>
            <a:r>
              <a:rPr lang="zh-CN" altLang="zh-CN" sz="1200" kern="1200" dirty="0" smtClean="0">
                <a:solidFill>
                  <a:schemeClr val="tx1"/>
                </a:solidFill>
                <a:latin typeface="Calibri" pitchFamily="34" charset="0"/>
                <a:ea typeface="宋体" pitchFamily="2" charset="-122"/>
                <a:cs typeface="+mn-cs"/>
              </a:rPr>
              <a:t>验证是确保输入数据符合程序预期的范围或者格式的过程。 </a:t>
            </a:r>
          </a:p>
          <a:p>
            <a:endParaRPr lang="zh-CN" altLang="en-US" dirty="0"/>
          </a:p>
        </p:txBody>
      </p:sp>
      <p:sp>
        <p:nvSpPr>
          <p:cNvPr id="4" name="灯片编号占位符 3"/>
          <p:cNvSpPr>
            <a:spLocks noGrp="1"/>
          </p:cNvSpPr>
          <p:nvPr>
            <p:ph type="sldNum" sz="quarter" idx="10"/>
          </p:nvPr>
        </p:nvSpPr>
        <p:spPr/>
        <p:txBody>
          <a:bodyPr/>
          <a:lstStyle/>
          <a:p>
            <a:fld id="{8E5457BB-CABC-48B4-B190-96C89A0025A3}" type="slidenum">
              <a:rPr lang="zh-CN" altLang="en-US" smtClean="0"/>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755651" y="1697515"/>
            <a:ext cx="5688013" cy="561674"/>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xmlns="" val="2404942301"/>
      </p:ext>
    </p:extLst>
  </p:cSld>
  <p:clrMapOvr>
    <a:masterClrMapping/>
  </p:clrMapOvr>
  <p:transition advClick="0" advTm="8000">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85"/>
            <a:ext cx="7828703" cy="553101"/>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46192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946192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7706074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6"/>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88"/>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5" y="300083"/>
            <a:ext cx="7828703" cy="737767"/>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59" y="32666"/>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0"/>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17" y="-33501"/>
            <a:ext cx="733333" cy="720191"/>
          </a:xfrm>
          <a:prstGeom prst="rect">
            <a:avLst/>
          </a:prstGeom>
          <a:noFill/>
          <a:ln>
            <a:noFill/>
          </a:ln>
        </p:spPr>
      </p:pic>
    </p:spTree>
    <p:extLst>
      <p:ext uri="{BB962C8B-B14F-4D97-AF65-F5344CB8AC3E}">
        <p14:creationId xmlns:p14="http://schemas.microsoft.com/office/powerpoint/2010/main" xmlns="" val="3977039246"/>
      </p:ext>
    </p:extLst>
  </p:cSld>
  <p:clrMapOvr>
    <a:masterClrMapping/>
  </p:clrMapOvr>
  <p:transition advClick="0" advTm="8000">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3130" y="72458"/>
            <a:ext cx="8066635" cy="857250"/>
          </a:xfrm>
          <a:prstGeom prst="rect">
            <a:avLst/>
          </a:prstGeom>
        </p:spPr>
        <p:txBody>
          <a:bodyPr lIns="69961" tIns="34980" rIns="69961" bIns="34980"/>
          <a:lstStyle/>
          <a:p>
            <a:r>
              <a:rPr lang="zh-CN" altLang="en-US" smtClean="0"/>
              <a:t>单击此处编辑母版标题样式</a:t>
            </a:r>
            <a:endParaRPr lang="zh-CN" altLang="en-US"/>
          </a:p>
        </p:txBody>
      </p:sp>
      <p:sp>
        <p:nvSpPr>
          <p:cNvPr id="3" name="内容占位符 2"/>
          <p:cNvSpPr>
            <a:spLocks noGrp="1"/>
          </p:cNvSpPr>
          <p:nvPr>
            <p:ph idx="1"/>
          </p:nvPr>
        </p:nvSpPr>
        <p:spPr>
          <a:xfrm>
            <a:off x="621662" y="1200150"/>
            <a:ext cx="8065274" cy="3394302"/>
          </a:xfrm>
          <a:prstGeom prst="rect">
            <a:avLst/>
          </a:prstGeom>
        </p:spPr>
        <p:txBody>
          <a:bodyPr lIns="69961" tIns="34980" rIns="69961" bIns="3498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5929590" y="4800600"/>
            <a:ext cx="1056960" cy="826634"/>
          </a:xfrm>
          <a:prstGeom prst="rect">
            <a:avLst/>
          </a:prstGeom>
          <a:ln/>
        </p:spPr>
        <p:txBody>
          <a:bodyPr lIns="69961" tIns="34980" rIns="69961" bIns="34980"/>
          <a:lstStyle>
            <a:lvl1pPr>
              <a:defRPr/>
            </a:lvl1pPr>
          </a:lstStyle>
          <a:p>
            <a:pPr>
              <a:defRPr/>
            </a:pPr>
            <a:endParaRPr lang="de-DE"/>
          </a:p>
          <a:p>
            <a:pPr>
              <a:defRPr/>
            </a:pPr>
            <a:r>
              <a:rPr lang="de-DE"/>
              <a:t>Page </a:t>
            </a:r>
            <a:fld id="{7C6B7321-7146-4891-A1B9-A12CC4EDE151}" type="slidenum">
              <a:rPr lang="de-DE"/>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userDrawn="1"/>
        </p:nvSpPr>
        <p:spPr bwMode="auto">
          <a:xfrm>
            <a:off x="239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userDrawn="1"/>
        </p:nvSpPr>
        <p:spPr bwMode="auto">
          <a:xfrm>
            <a:off x="7389483" y="3108744"/>
            <a:ext cx="1111486" cy="207731"/>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31" y="1597830"/>
            <a:ext cx="5511159" cy="1102519"/>
          </a:xfrm>
          <a:prstGeom prst="rect">
            <a:avLst/>
          </a:prstGeom>
        </p:spPr>
        <p:txBody>
          <a:bodyPr lIns="68562" tIns="34281" rIns="68562" bIns="34281"/>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a:prstGeom prst="rect">
            <a:avLst/>
          </a:prstGeom>
        </p:spPr>
        <p:txBody>
          <a:bodyPr lIns="68562" tIns="34281" rIns="68562" bIns="34281"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47"/>
            <a:ext cx="920113" cy="238497"/>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dirty="0">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7"/>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userDrawn="1"/>
        </p:nvGrpSpPr>
        <p:grpSpPr bwMode="auto">
          <a:xfrm>
            <a:off x="9352305" y="3774290"/>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userDrawn="1"/>
        </p:nvGrpSpPr>
        <p:grpSpPr bwMode="auto">
          <a:xfrm>
            <a:off x="9352305" y="3265893"/>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4"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defRPr/>
            </a:pPr>
            <a:endParaRPr lang="en-US" altLang="zh-CN"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8" y="4272619"/>
            <a:ext cx="529691" cy="528638"/>
          </a:xfrm>
          <a:prstGeom prst="rect">
            <a:avLst/>
          </a:prstGeom>
          <a:noFill/>
        </p:spPr>
      </p:pic>
      <p:sp>
        <p:nvSpPr>
          <p:cNvPr id="62" name="Rectangle 21"/>
          <p:cNvSpPr>
            <a:spLocks noChangeArrowheads="1"/>
          </p:cNvSpPr>
          <p:nvPr userDrawn="1"/>
        </p:nvSpPr>
        <p:spPr bwMode="auto">
          <a:xfrm>
            <a:off x="666113" y="4547700"/>
            <a:ext cx="1602437"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083065280"/>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标题 2"/>
          <p:cNvSpPr>
            <a:spLocks noGrp="1"/>
          </p:cNvSpPr>
          <p:nvPr>
            <p:ph type="title"/>
          </p:nvPr>
        </p:nvSpPr>
        <p:spPr>
          <a:xfrm>
            <a:off x="76160" y="32668"/>
            <a:ext cx="6800032" cy="609601"/>
          </a:xfrm>
          <a:prstGeom prst="rect">
            <a:avLst/>
          </a:prstGeom>
        </p:spPr>
        <p:txBody>
          <a:bodyPr lIns="68553" tIns="34276" rIns="68553" bIns="34276" anchor="ctr"/>
          <a:lstStyle>
            <a:lvl1pPr algn="l">
              <a:defRPr sz="2700">
                <a:latin typeface="黑体" pitchFamily="2" charset="-122"/>
                <a:ea typeface="黑体" pitchFamily="2" charset="-122"/>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77060748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4" name="页脚占位符 3"/>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pic>
        <p:nvPicPr>
          <p:cNvPr id="6" name="图片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907220280"/>
      </p:ext>
    </p:extLst>
  </p:cSld>
  <p:clrMapOvr>
    <a:masterClrMapping/>
  </p:clrMapOvr>
  <p:transition advClick="0" advTm="8000">
    <p:fade thruBlk="1"/>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69" y="300079"/>
            <a:ext cx="7828703" cy="645434"/>
          </a:xfrm>
          <a:prstGeom prst="rect">
            <a:avLst/>
          </a:prstGeo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36" rIns="60073" bIns="30036" numCol="1" anchor="t" anchorCtr="0" compatLnSpc="1">
            <a:prstTxWarp prst="textNoShape">
              <a:avLst/>
            </a:prstTxWarp>
            <a:spAutoFit/>
          </a:bodyPr>
          <a:lstStyle>
            <a:lvl1pPr>
              <a:defRPr lang="zh-CN" altLang="en-US" kern="1200" dirty="0">
                <a:latin typeface="+mj-lt"/>
                <a:ea typeface="Arial Unicode MS" pitchFamily="34" charset="-122"/>
                <a:cs typeface="Times New Roman" pitchFamily="18" charset="0"/>
              </a:defRPr>
            </a:lvl1pPr>
          </a:lstStyle>
          <a:p>
            <a:pPr lvl="0"/>
            <a:r>
              <a:rPr lang="zh-CN" altLang="en-US" dirty="0" smtClean="0"/>
              <a:t>单击此处编辑母版标题样式</a:t>
            </a:r>
            <a:endParaRPr lang="zh-CN" altLang="en-US" dirty="0"/>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1020041562"/>
      </p:ext>
    </p:extLst>
  </p:cSld>
  <p:clrMapOvr>
    <a:masterClrMapping/>
  </p:clrMapOvr>
  <p:transition advClick="0" advTm="8000"/>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72"/>
            <a:ext cx="7632700" cy="653653"/>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977039246"/>
      </p:ext>
    </p:extLst>
  </p:cSld>
  <p:clrMapOvr>
    <a:masterClrMapping/>
  </p:clrMapOvr>
  <p:transition advClick="0" advTm="8000">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图片 4"/>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ransition advClick="0" advTm="8000">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6" name="页脚占位符 5"/>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4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1" y="4767267"/>
            <a:ext cx="2133600" cy="273844"/>
          </a:xfrm>
          <a:prstGeom prst="rect">
            <a:avLst/>
          </a:prstGeom>
        </p:spPr>
        <p:txBody>
          <a:bodyPr/>
          <a:lstStyle/>
          <a:p>
            <a:fld id="{5BAA12BA-7539-4DF8-9800-C0C05854C258}" type="datetimeFigureOut">
              <a:rPr lang="zh-CN" altLang="en-US" smtClean="0"/>
              <a:pPr/>
              <a:t>2014/12/16</a:t>
            </a:fld>
            <a:endParaRPr lang="zh-CN" altLang="en-US"/>
          </a:p>
        </p:txBody>
      </p:sp>
      <p:sp>
        <p:nvSpPr>
          <p:cNvPr id="5" name="页脚占位符 4"/>
          <p:cNvSpPr>
            <a:spLocks noGrp="1"/>
          </p:cNvSpPr>
          <p:nvPr>
            <p:ph type="ftr" sz="quarter" idx="11"/>
          </p:nvPr>
        </p:nvSpPr>
        <p:spPr>
          <a:xfrm>
            <a:off x="3124200" y="4767267"/>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7"/>
            <a:ext cx="2133600" cy="273844"/>
          </a:xfrm>
          <a:prstGeom prst="rect">
            <a:avLst/>
          </a:prstGeom>
        </p:spPr>
        <p:txBody>
          <a:bodyPr/>
          <a:lstStyle/>
          <a:p>
            <a:fld id="{0235F95F-31AD-4167-851A-AF7B1C5F54E7}"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089"/>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90"/>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23494486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473246783"/>
      </p:ext>
    </p:extLst>
  </p:cSld>
  <p:clrMapOvr>
    <a:masterClrMapping/>
  </p:clrMapOvr>
  <p:transition advClick="0" advTm="8000">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0" name="Freeform 5"/>
          <p:cNvSpPr>
            <a:spLocks/>
          </p:cNvSpPr>
          <p:nvPr userDrawn="1"/>
        </p:nvSpPr>
        <p:spPr bwMode="auto">
          <a:xfrm>
            <a:off x="239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email"/>
            <a:srcRect/>
            <a:stretch>
              <a:fillRect/>
            </a:stretch>
          </a:blipFill>
          <a:ln>
            <a:noFill/>
          </a:ln>
        </p:spPr>
        <p:txBody>
          <a:bodyPr vert="horz" wrap="square" lIns="68562" tIns="34281" rIns="68562" bIns="34281" numCol="1" anchor="t" anchorCtr="0" compatLnSpc="1">
            <a:prstTxWarp prst="textNoShape">
              <a:avLst/>
            </a:prstTxWarp>
          </a:bodyPr>
          <a:lstStyle/>
          <a:p>
            <a:pPr lvl="0"/>
            <a:endParaRPr lang="zh-CN" altLang="en-US"/>
          </a:p>
        </p:txBody>
      </p:sp>
      <p:sp>
        <p:nvSpPr>
          <p:cNvPr id="111" name="Text Box 7"/>
          <p:cNvSpPr txBox="1">
            <a:spLocks noChangeArrowheads="1"/>
          </p:cNvSpPr>
          <p:nvPr userDrawn="1"/>
        </p:nvSpPr>
        <p:spPr bwMode="auto">
          <a:xfrm>
            <a:off x="7389483" y="3108744"/>
            <a:ext cx="1111486" cy="207731"/>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None/>
              <a:defRPr/>
            </a:pPr>
            <a:r>
              <a:rPr lang="en-US" altLang="zh-CN" sz="9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a:p>
        </p:txBody>
      </p:sp>
      <p:sp>
        <p:nvSpPr>
          <p:cNvPr id="1508364" name="Rectangle 12"/>
          <p:cNvSpPr>
            <a:spLocks noGrp="1" noChangeArrowheads="1"/>
          </p:cNvSpPr>
          <p:nvPr>
            <p:ph type="ctrTitle"/>
          </p:nvPr>
        </p:nvSpPr>
        <p:spPr>
          <a:xfrm>
            <a:off x="672531" y="1597830"/>
            <a:ext cx="5511159" cy="1102519"/>
          </a:xfrm>
          <a:prstGeom prst="rect">
            <a:avLst/>
          </a:prstGeom>
        </p:spPr>
        <p:txBody>
          <a:bodyPr lIns="68562" tIns="34281" rIns="68562" bIns="34281"/>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a:prstGeom prst="rect">
            <a:avLst/>
          </a:prstGeom>
        </p:spPr>
        <p:txBody>
          <a:bodyPr lIns="68562" tIns="34281" rIns="68562" bIns="34281"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31" tIns="32916" rIns="65831" bIns="32916"/>
          <a:lstStyle/>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英文标题</a:t>
            </a:r>
            <a:r>
              <a:rPr lang="en-US" altLang="zh-CN" sz="900" b="0" dirty="0">
                <a:solidFill>
                  <a:srgbClr val="F8F8F8"/>
                </a:solidFill>
                <a:ea typeface="华文细黑" pitchFamily="2" charset="-122"/>
                <a:cs typeface="SimSun" pitchFamily="2" charset="-122"/>
              </a:rPr>
              <a:t>:32-35pt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Medium</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中文标题</a:t>
            </a:r>
            <a:r>
              <a:rPr lang="en-US" altLang="zh-CN" sz="900" b="0" dirty="0">
                <a:solidFill>
                  <a:srgbClr val="F8F8F8"/>
                </a:solidFill>
                <a:ea typeface="华文细黑" pitchFamily="2" charset="-122"/>
                <a:cs typeface="SimSun" pitchFamily="2" charset="-122"/>
              </a:rPr>
              <a:t>:30-32pt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 R153 G0 B0</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黑体</a:t>
            </a: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endParaRPr lang="zh-CN" altLang="en-US"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英文正文</a:t>
            </a:r>
            <a:r>
              <a:rPr lang="en-US" altLang="zh-CN" sz="900" b="0" dirty="0">
                <a:solidFill>
                  <a:srgbClr val="F8F8F8"/>
                </a:solidFill>
                <a:ea typeface="华文细黑" pitchFamily="2" charset="-122"/>
                <a:cs typeface="SimSun" pitchFamily="2" charset="-122"/>
              </a:rPr>
              <a:t>:20-22pt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 </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 :18pt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内部使用字体 </a:t>
            </a:r>
            <a:r>
              <a:rPr lang="en-US" altLang="zh-CN" sz="900" b="0" dirty="0">
                <a:solidFill>
                  <a:srgbClr val="F8F8F8"/>
                </a:solidFill>
                <a:latin typeface="FrutigerNext LT Medium" pitchFamily="34" charset="0"/>
                <a:ea typeface="华文细黑" pitchFamily="2" charset="-122"/>
                <a:cs typeface="SimSun" pitchFamily="2" charset="-122"/>
              </a:rPr>
              <a:t>:</a:t>
            </a:r>
          </a:p>
          <a:p>
            <a:pPr marL="257106" indent="-257106" algn="r">
              <a:lnSpc>
                <a:spcPct val="125000"/>
              </a:lnSpc>
              <a:spcBef>
                <a:spcPct val="20000"/>
              </a:spcBef>
              <a:buClr>
                <a:srgbClr val="990000"/>
              </a:buClr>
              <a:buFontTx/>
              <a:buNone/>
            </a:pPr>
            <a:r>
              <a:rPr lang="en-US" altLang="zh-CN" sz="900" b="0" dirty="0" err="1">
                <a:solidFill>
                  <a:srgbClr val="F8F8F8"/>
                </a:solidFill>
                <a:latin typeface="FrutigerNext LT Medium" pitchFamily="34" charset="0"/>
                <a:ea typeface="华文细黑" pitchFamily="2" charset="-122"/>
                <a:cs typeface="SimSun" pitchFamily="2" charset="-122"/>
              </a:rPr>
              <a:t>FrutigerNext</a:t>
            </a:r>
            <a:r>
              <a:rPr lang="en-US" altLang="zh-CN" sz="900" b="0" dirty="0">
                <a:solidFill>
                  <a:srgbClr val="F8F8F8"/>
                </a:solidFill>
                <a:latin typeface="FrutigerNext LT Medium" pitchFamily="34" charset="0"/>
                <a:ea typeface="华文细黑" pitchFamily="2" charset="-122"/>
                <a:cs typeface="SimSun" pitchFamily="2" charset="-122"/>
              </a:rPr>
              <a:t> LT Regular</a:t>
            </a:r>
          </a:p>
          <a:p>
            <a:pPr marL="257106" indent="-257106" algn="r">
              <a:lnSpc>
                <a:spcPct val="125000"/>
              </a:lnSpc>
              <a:spcBef>
                <a:spcPct val="20000"/>
              </a:spcBef>
              <a:buClr>
                <a:srgbClr val="990000"/>
              </a:buClr>
              <a:buFontTx/>
              <a:buNone/>
            </a:pPr>
            <a:r>
              <a:rPr lang="zh-CN" altLang="en-US" sz="900" b="0" dirty="0">
                <a:solidFill>
                  <a:srgbClr val="F8F8F8"/>
                </a:solidFill>
                <a:latin typeface="FrutigerNext LT Medium" pitchFamily="34" charset="0"/>
                <a:ea typeface="华文细黑" pitchFamily="2" charset="-122"/>
                <a:cs typeface="SimSun" pitchFamily="2" charset="-122"/>
              </a:rPr>
              <a:t>外部使用字体 </a:t>
            </a:r>
            <a:r>
              <a:rPr lang="en-US" altLang="zh-CN" sz="900" b="0" dirty="0">
                <a:solidFill>
                  <a:srgbClr val="F8F8F8"/>
                </a:solidFill>
                <a:latin typeface="FrutigerNext LT Medium" pitchFamily="34" charset="0"/>
                <a:ea typeface="华文细黑" pitchFamily="2" charset="-122"/>
                <a:cs typeface="SimSun" pitchFamily="2" charset="-122"/>
              </a:rPr>
              <a:t>: Arial</a:t>
            </a:r>
          </a:p>
          <a:p>
            <a:pPr marL="257106" indent="-257106" algn="r">
              <a:lnSpc>
                <a:spcPct val="75000"/>
              </a:lnSpc>
              <a:spcBef>
                <a:spcPct val="20000"/>
              </a:spcBef>
              <a:buClr>
                <a:srgbClr val="990000"/>
              </a:buClr>
              <a:buFontTx/>
              <a:buNone/>
            </a:pPr>
            <a:endParaRPr lang="en-US" altLang="zh-CN" sz="900" b="0" dirty="0">
              <a:solidFill>
                <a:srgbClr val="F8F8F8"/>
              </a:solidFill>
              <a:ea typeface="华文细黑" pitchFamily="2" charset="-122"/>
              <a:cs typeface="SimSun" pitchFamily="2" charset="-122"/>
            </a:endParaRP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中文正文</a:t>
            </a:r>
            <a:r>
              <a:rPr lang="en-US" altLang="zh-CN" sz="900" b="0" dirty="0">
                <a:solidFill>
                  <a:srgbClr val="F8F8F8"/>
                </a:solidFill>
                <a:ea typeface="华文细黑" pitchFamily="2" charset="-122"/>
                <a:cs typeface="SimSun" pitchFamily="2" charset="-122"/>
              </a:rPr>
              <a:t>:18-20pt</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子目录</a:t>
            </a:r>
            <a:r>
              <a:rPr lang="en-US" altLang="zh-CN" sz="900" b="0" dirty="0">
                <a:solidFill>
                  <a:srgbClr val="F8F8F8"/>
                </a:solidFill>
                <a:ea typeface="华文细黑" pitchFamily="2" charset="-122"/>
                <a:cs typeface="SimSun" pitchFamily="2" charset="-122"/>
              </a:rPr>
              <a:t>(2-5</a:t>
            </a:r>
            <a:r>
              <a:rPr lang="zh-CN" altLang="en-US" sz="900" b="0" dirty="0">
                <a:solidFill>
                  <a:srgbClr val="F8F8F8"/>
                </a:solidFill>
                <a:ea typeface="华文细黑" pitchFamily="2" charset="-122"/>
                <a:cs typeface="SimSun" pitchFamily="2" charset="-122"/>
              </a:rPr>
              <a:t>级</a:t>
            </a:r>
            <a:r>
              <a:rPr lang="en-US" altLang="zh-CN" sz="900" b="0" dirty="0">
                <a:solidFill>
                  <a:srgbClr val="F8F8F8"/>
                </a:solidFill>
                <a:ea typeface="华文细黑" pitchFamily="2" charset="-122"/>
                <a:cs typeface="SimSun" pitchFamily="2" charset="-122"/>
              </a:rPr>
              <a:t>):18pt </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颜色</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黑色</a:t>
            </a:r>
          </a:p>
          <a:p>
            <a:pPr marL="257106" indent="-257106" algn="r">
              <a:lnSpc>
                <a:spcPct val="125000"/>
              </a:lnSpc>
              <a:spcBef>
                <a:spcPct val="20000"/>
              </a:spcBef>
              <a:buClr>
                <a:srgbClr val="990000"/>
              </a:buClr>
              <a:buFontTx/>
              <a:buNone/>
            </a:pPr>
            <a:r>
              <a:rPr lang="zh-CN" altLang="en-US" sz="900" b="0" dirty="0">
                <a:solidFill>
                  <a:srgbClr val="F8F8F8"/>
                </a:solidFill>
                <a:ea typeface="华文细黑" pitchFamily="2" charset="-122"/>
                <a:cs typeface="SimSun" pitchFamily="2" charset="-122"/>
              </a:rPr>
              <a:t>字体</a:t>
            </a:r>
            <a:r>
              <a:rPr lang="en-US" altLang="zh-CN" sz="900" b="0" dirty="0">
                <a:solidFill>
                  <a:srgbClr val="F8F8F8"/>
                </a:solidFill>
                <a:ea typeface="华文细黑" pitchFamily="2" charset="-122"/>
                <a:cs typeface="SimSun" pitchFamily="2" charset="-122"/>
              </a:rPr>
              <a:t>:</a:t>
            </a:r>
            <a:r>
              <a:rPr lang="zh-CN" altLang="en-US" sz="900" b="0" dirty="0">
                <a:solidFill>
                  <a:srgbClr val="F8F8F8"/>
                </a:solidFill>
                <a:ea typeface="华文细黑" pitchFamily="2" charset="-122"/>
                <a:cs typeface="SimSun" pitchFamily="2" charset="-122"/>
              </a:rPr>
              <a:t>细黑体 </a:t>
            </a:r>
            <a:endParaRPr lang="zh-CN" altLang="en-US" sz="900" b="0" dirty="0">
              <a:solidFill>
                <a:srgbClr val="080808"/>
              </a:solidFill>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47"/>
            <a:ext cx="920113" cy="238497"/>
          </a:xfrm>
          <a:prstGeom prst="rect">
            <a:avLst/>
          </a:prstGeom>
          <a:solidFill>
            <a:srgbClr val="F8F8F8"/>
          </a:solidFill>
          <a:ln w="9525" algn="ctr">
            <a:noFill/>
            <a:miter lim="800000"/>
            <a:headEnd/>
            <a:tailEnd/>
          </a:ln>
          <a:effectLst/>
        </p:spPr>
        <p:txBody>
          <a:bodyPr lIns="68550" tIns="34275" rIns="68550" bIns="34275" anchor="ctr">
            <a:spAutoFit/>
          </a:bodyPr>
          <a:lstStyle/>
          <a:p>
            <a:pPr algn="ctr" defTabSz="658240" eaLnBrk="0" hangingPunct="0">
              <a:buClrTx/>
              <a:buFontTx/>
              <a:buNone/>
            </a:pPr>
            <a:endParaRPr lang="zh-CN" altLang="zh-CN" sz="1100" b="0" dirty="0">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7"/>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p>
          </p:txBody>
        </p:sp>
      </p:grpSp>
      <p:grpSp>
        <p:nvGrpSpPr>
          <p:cNvPr id="8" name="Group 46"/>
          <p:cNvGrpSpPr>
            <a:grpSpLocks/>
          </p:cNvGrpSpPr>
          <p:nvPr userDrawn="1"/>
        </p:nvGrpSpPr>
        <p:grpSpPr bwMode="auto">
          <a:xfrm>
            <a:off x="9352305" y="3774290"/>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0" name="Group 56"/>
          <p:cNvGrpSpPr>
            <a:grpSpLocks/>
          </p:cNvGrpSpPr>
          <p:nvPr userDrawn="1"/>
        </p:nvGrpSpPr>
        <p:grpSpPr bwMode="auto">
          <a:xfrm>
            <a:off x="9352305" y="3265893"/>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配色参考方案：</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31" tIns="32916" rIns="65831" bIns="32916"/>
          <a:lstStyle/>
          <a:p>
            <a:pPr marL="257106" indent="-257106">
              <a:lnSpc>
                <a:spcPct val="120000"/>
              </a:lnSpc>
              <a:spcBef>
                <a:spcPct val="20000"/>
              </a:spcBef>
              <a:buClr>
                <a:srgbClr val="990000"/>
              </a:buClr>
              <a:buFontTx/>
              <a:buNone/>
            </a:pPr>
            <a:r>
              <a:rPr lang="zh-CN" altLang="en-US" sz="900" b="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b="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64"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000">
                <a:latin typeface="+mn-lt"/>
                <a:ea typeface="+mn-ea"/>
              </a:defRPr>
            </a:lvl1pPr>
          </a:lstStyle>
          <a:p>
            <a:pPr defTabSz="685617" fontAlgn="auto">
              <a:spcBef>
                <a:spcPts val="0"/>
              </a:spcBef>
              <a:spcAft>
                <a:spcPts val="0"/>
              </a:spcAft>
              <a:defRPr/>
            </a:pPr>
            <a:endParaRPr lang="en-US" altLang="zh-CN" kern="0" dirty="0">
              <a:solidFill>
                <a:sysClr val="windowText" lastClr="000000"/>
              </a:solidFill>
              <a:latin typeface="FrutigerNext LT Medium"/>
            </a:endParaRPr>
          </a:p>
        </p:txBody>
      </p:sp>
      <p:pic>
        <p:nvPicPr>
          <p:cNvPr id="115" name="Picture 77" descr="Logo"/>
          <p:cNvPicPr>
            <a:picLocks noChangeAspect="1" noChangeArrowheads="1"/>
          </p:cNvPicPr>
          <p:nvPr userDrawn="1"/>
        </p:nvPicPr>
        <p:blipFill>
          <a:blip r:embed="rId3" cstate="email"/>
          <a:srcRect/>
          <a:stretch>
            <a:fillRect/>
          </a:stretch>
        </p:blipFill>
        <p:spPr bwMode="auto">
          <a:xfrm>
            <a:off x="7956078" y="4272619"/>
            <a:ext cx="529691" cy="528638"/>
          </a:xfrm>
          <a:prstGeom prst="rect">
            <a:avLst/>
          </a:prstGeom>
          <a:noFill/>
        </p:spPr>
      </p:pic>
      <p:sp>
        <p:nvSpPr>
          <p:cNvPr id="62" name="Rectangle 21"/>
          <p:cNvSpPr>
            <a:spLocks noChangeArrowheads="1"/>
          </p:cNvSpPr>
          <p:nvPr userDrawn="1"/>
        </p:nvSpPr>
        <p:spPr bwMode="auto">
          <a:xfrm>
            <a:off x="666113" y="4547700"/>
            <a:ext cx="1602437"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0045" tIns="0" rIns="60045" bIns="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defTabSz="601106" eaLnBrk="0" hangingPunct="0">
              <a:buClrTx/>
              <a:buFontTx/>
              <a:buNone/>
            </a:pPr>
            <a:r>
              <a:rPr lang="en-US" altLang="zh-CN" sz="1200" b="0" dirty="0">
                <a:solidFill>
                  <a:schemeClr val="tx1">
                    <a:lumMod val="75000"/>
                    <a:lumOff val="25000"/>
                  </a:schemeClr>
                </a:solidFill>
                <a:latin typeface="FrutigerNext LT Bold" pitchFamily="1" charset="0"/>
                <a:ea typeface="ＭＳ Ｐゴシック" pitchFamily="34" charset="-128"/>
              </a:rPr>
              <a:t>Huawei Confidential </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755650" y="244088"/>
            <a:ext cx="7632700" cy="653653"/>
          </a:xfrm>
          <a:prstGeom prst="rect">
            <a:avLst/>
          </a:prstGeo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755650" y="1221590"/>
            <a:ext cx="7632700" cy="3145631"/>
          </a:xfrm>
          <a:prstGeom prst="rect">
            <a:avLst/>
          </a:prstGeo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图片 3"/>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extLst>
      <p:ext uri="{BB962C8B-B14F-4D97-AF65-F5344CB8AC3E}">
        <p14:creationId xmlns:p14="http://schemas.microsoft.com/office/powerpoint/2010/main" xmlns="" val="31920322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85635" y="205979"/>
            <a:ext cx="8229838" cy="857250"/>
          </a:xfrm>
          <a:prstGeom prst="rect">
            <a:avLst/>
          </a:prstGeom>
        </p:spPr>
        <p:txBody>
          <a:bodyPr/>
          <a:lstStyle/>
          <a:p>
            <a:r>
              <a:rPr lang="zh-CN" altLang="en-US" smtClean="0"/>
              <a:t>单击此处编辑母版标题样式</a:t>
            </a:r>
            <a:endParaRPr lang="zh-CN" altLang="en-US"/>
          </a:p>
        </p:txBody>
      </p:sp>
      <p:pic>
        <p:nvPicPr>
          <p:cNvPr id="3" name="图片 2"/>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8427021" y="-33501"/>
            <a:ext cx="733333" cy="720191"/>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7.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9.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2" descr="E:\01 日常工作\10 多媒体\PPT内部汇报用模板\PPT封面03副本.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15" name="Rectangle 8"/>
          <p:cNvSpPr>
            <a:spLocks noGrp="1" noChangeArrowheads="1"/>
          </p:cNvSpPr>
          <p:nvPr>
            <p:ph type="title"/>
          </p:nvPr>
        </p:nvSpPr>
        <p:spPr bwMode="auto">
          <a:xfrm>
            <a:off x="504832" y="1977631"/>
            <a:ext cx="5686135" cy="561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21"/>
          <p:cNvSpPr>
            <a:spLocks noChangeArrowheads="1"/>
          </p:cNvSpPr>
          <p:nvPr/>
        </p:nvSpPr>
        <p:spPr bwMode="auto">
          <a:xfrm>
            <a:off x="450234" y="277776"/>
            <a:ext cx="1424894" cy="153888"/>
          </a:xfrm>
          <a:prstGeom prst="rect">
            <a:avLst/>
          </a:prstGeom>
          <a:noFill/>
          <a:ln w="9525" algn="ctr">
            <a:noFill/>
            <a:miter lim="800000"/>
            <a:headEnd/>
            <a:tailEnd/>
          </a:ln>
          <a:effectLst/>
        </p:spPr>
        <p:txBody>
          <a:bodyPr wrap="none" lIns="80082" tIns="0" rIns="80082" bIns="0">
            <a:spAutoFit/>
          </a:bodyPr>
          <a:lstStyle/>
          <a:p>
            <a:pPr defTabSz="801688" eaLnBrk="0" hangingPunct="0"/>
            <a:fld id="{8520E964-B8DE-4320-8AEF-101A290CFAF7}" type="datetime3">
              <a:rPr lang="zh-CN" altLang="en-US" sz="1000" smtClean="0">
                <a:solidFill>
                  <a:schemeClr val="tx1"/>
                </a:solidFill>
                <a:latin typeface="+mn-ea"/>
                <a:ea typeface="+mn-ea"/>
              </a:rPr>
              <a:pPr defTabSz="801688" eaLnBrk="0" hangingPunct="0"/>
              <a:t>2014年12月16日星期二</a:t>
            </a:fld>
            <a:endParaRPr lang="en-US" altLang="zh-CN" sz="1000" dirty="0">
              <a:solidFill>
                <a:schemeClr val="tx1"/>
              </a:solidFill>
              <a:latin typeface="+mn-ea"/>
              <a:ea typeface="+mn-ea"/>
            </a:endParaRPr>
          </a:p>
        </p:txBody>
      </p:sp>
      <p:pic>
        <p:nvPicPr>
          <p:cNvPr id="20" name="Picture 3" descr="C:\Users\z00124665\Desktop\Operational Guide for Background Panels of the Enterprise Business Group.WMF"/>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504825" y="906454"/>
            <a:ext cx="3168650" cy="126223"/>
          </a:xfrm>
          <a:prstGeom prst="rect">
            <a:avLst/>
          </a:prstGeom>
          <a:noFill/>
        </p:spPr>
      </p:pic>
      <p:sp>
        <p:nvSpPr>
          <p:cNvPr id="21" name="Text Box 5"/>
          <p:cNvSpPr txBox="1">
            <a:spLocks noChangeArrowheads="1"/>
          </p:cNvSpPr>
          <p:nvPr/>
        </p:nvSpPr>
        <p:spPr bwMode="auto">
          <a:xfrm>
            <a:off x="504836" y="4647903"/>
            <a:ext cx="2166619" cy="153888"/>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000000"/>
                </a:solidFill>
                <a:latin typeface="FrutigerNext LT Bold" pitchFamily="34" charset="0"/>
                <a:ea typeface="MS PGothic" pitchFamily="34" charset="-128"/>
              </a:rPr>
              <a:t>HUAWEI TECHNOLOGIES CO., LTD.</a:t>
            </a:r>
          </a:p>
        </p:txBody>
      </p:sp>
      <p:sp>
        <p:nvSpPr>
          <p:cNvPr id="22" name="Text Box 5"/>
          <p:cNvSpPr txBox="1">
            <a:spLocks noChangeArrowheads="1"/>
          </p:cNvSpPr>
          <p:nvPr/>
        </p:nvSpPr>
        <p:spPr bwMode="auto">
          <a:xfrm>
            <a:off x="7338102" y="3220555"/>
            <a:ext cx="1310615" cy="138499"/>
          </a:xfrm>
          <a:prstGeom prst="rect">
            <a:avLst/>
          </a:prstGeom>
          <a:noFill/>
          <a:ln>
            <a:noFill/>
          </a:ln>
          <a:extLst>
            <a:ext uri="{909E8E84-426E-40DD-AFC4-6F175D3DCCD1}">
              <a14:hiddenFill xmlns:a14="http://schemas.microsoft.com/office/drawing/2010/main" xmlns="">
                <a:solidFill>
                  <a:srgbClr val="4F81BD"/>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defRPr/>
            </a:pPr>
            <a:r>
              <a:rPr lang="en-US" altLang="zh-CN" sz="900" dirty="0" smtClean="0">
                <a:solidFill>
                  <a:schemeClr val="bg1"/>
                </a:solidFill>
                <a:latin typeface="FrutigerNext LT Bold" pitchFamily="34" charset="0"/>
                <a:ea typeface="MS PGothic" pitchFamily="34" charset="-128"/>
              </a:rPr>
              <a:t>enterprise.huawei.com</a:t>
            </a:r>
          </a:p>
        </p:txBody>
      </p:sp>
      <p:pic>
        <p:nvPicPr>
          <p:cNvPr id="24" name="Picture 20" descr="Logo"/>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7796502" y="4028549"/>
            <a:ext cx="764054" cy="762535"/>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
          <p:cNvSpPr>
            <a:spLocks noChangeArrowheads="1"/>
          </p:cNvSpPr>
          <p:nvPr/>
        </p:nvSpPr>
        <p:spPr bwMode="auto">
          <a:xfrm>
            <a:off x="0" y="2375231"/>
            <a:ext cx="9144000" cy="393938"/>
          </a:xfrm>
          <a:prstGeom prst="rect">
            <a:avLst/>
          </a:prstGeom>
          <a:solidFill>
            <a:srgbClr val="EAEAEA"/>
          </a:solidFill>
          <a:ln w="9525" algn="ctr">
            <a:noFill/>
            <a:miter lim="800000"/>
            <a:headEnd/>
            <a:tailEnd/>
          </a:ln>
          <a:effectLst/>
        </p:spPr>
        <p:txBody>
          <a:bodyPr wrap="square" lIns="91425" tIns="45712" rIns="91425" bIns="45712" anchor="ctr">
            <a:spAutoFit/>
          </a:bodyPr>
          <a:lstStyle/>
          <a:p>
            <a:pPr>
              <a:lnSpc>
                <a:spcPct val="140000"/>
              </a:lnSpc>
              <a:buClr>
                <a:srgbClr val="FF0000"/>
              </a:buClr>
              <a:buSzPct val="90000"/>
              <a:buFont typeface="Wingdings" pitchFamily="2" charset="2"/>
              <a:buChar char="l"/>
              <a:defRPr/>
            </a:pPr>
            <a:endParaRPr lang="zh-CN" altLang="en-US" sz="1400" b="1">
              <a:solidFill>
                <a:srgbClr val="000000"/>
              </a:solidFill>
              <a:latin typeface="Arial" charset="0"/>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3823" r:id="rId1"/>
    <p:sldLayoutId id="2147483850" r:id="rId2"/>
    <p:sldLayoutId id="2147483854" r:id="rId3"/>
    <p:sldLayoutId id="2147483856" r:id="rId4"/>
    <p:sldLayoutId id="2147483864" r:id="rId5"/>
    <p:sldLayoutId id="2147483867"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54" r:id="rId15"/>
    <p:sldLayoutId id="2147483955" r:id="rId16"/>
    <p:sldLayoutId id="2147483956" r:id="rId17"/>
    <p:sldLayoutId id="2147483957" r:id="rId18"/>
    <p:sldLayoutId id="2147483958" r:id="rId1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pic>
        <p:nvPicPr>
          <p:cNvPr id="15" name="Picture 104" descr="PPT胶片内页元素-16比9-内页灰条"/>
          <p:cNvPicPr>
            <a:picLocks noChangeAspect="1" noChangeArrowheads="1"/>
          </p:cNvPicPr>
          <p:nvPr/>
        </p:nvPicPr>
        <p:blipFill>
          <a:blip r:embed="rId15" cstate="print">
            <a:extLst>
              <a:ext uri="{28A0092B-C50C-407E-A947-70E740481C1C}">
                <a14:useLocalDpi xmlns:a14="http://schemas.microsoft.com/office/drawing/2010/main" xmlns=""/>
              </a:ext>
            </a:extLst>
          </a:blip>
          <a:srcRect/>
          <a:stretch>
            <a:fillRect/>
          </a:stretch>
        </p:blipFill>
        <p:spPr bwMode="auto">
          <a:xfrm>
            <a:off x="0" y="4668388"/>
            <a:ext cx="9144000" cy="47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01" descr="图片3副本"/>
          <p:cNvPicPr>
            <a:picLocks noChangeAspect="1" noChangeArrowheads="1"/>
          </p:cNvPicPr>
          <p:nvPr/>
        </p:nvPicPr>
        <p:blipFill>
          <a:blip r:embed="rId16" cstate="print">
            <a:extLst>
              <a:ext uri="{28A0092B-C50C-407E-A947-70E740481C1C}">
                <a14:useLocalDpi xmlns:a14="http://schemas.microsoft.com/office/drawing/2010/main" xmlns=""/>
              </a:ext>
            </a:extLst>
          </a:blip>
          <a:srcRect/>
          <a:stretch>
            <a:fillRect/>
          </a:stretch>
        </p:blipFill>
        <p:spPr bwMode="auto">
          <a:xfrm>
            <a:off x="7637663" y="4805337"/>
            <a:ext cx="971676" cy="23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8"/>
          <p:cNvSpPr txBox="1">
            <a:spLocks noChangeArrowheads="1"/>
          </p:cNvSpPr>
          <p:nvPr/>
        </p:nvSpPr>
        <p:spPr bwMode="auto">
          <a:xfrm>
            <a:off x="504835" y="4887509"/>
            <a:ext cx="1744813" cy="1231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800" dirty="0" smtClean="0">
                <a:latin typeface="FrutigerNext LT Bold" pitchFamily="34" charset="0"/>
                <a:ea typeface="MS PGothic" pitchFamily="34" charset="-128"/>
              </a:rPr>
              <a:t>HUAWEI TECHNOLOGIES CO., LTD.</a:t>
            </a:r>
          </a:p>
        </p:txBody>
      </p:sp>
      <p:sp>
        <p:nvSpPr>
          <p:cNvPr id="18" name="Rectangle 21"/>
          <p:cNvSpPr>
            <a:spLocks noChangeArrowheads="1"/>
          </p:cNvSpPr>
          <p:nvPr/>
        </p:nvSpPr>
        <p:spPr bwMode="auto">
          <a:xfrm>
            <a:off x="3853364" y="4887509"/>
            <a:ext cx="1149178" cy="123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80082" tIns="0" rIns="80082" bIns="0">
            <a:spAutoFit/>
          </a:bodyPr>
          <a:lstStyle/>
          <a:p>
            <a:pPr defTabSz="801688" eaLnBrk="0" hangingPunct="0"/>
            <a:r>
              <a:rPr lang="en-US" altLang="zh-CN" sz="800" dirty="0">
                <a:latin typeface="FrutigerNext LT Bold" pitchFamily="34" charset="0"/>
                <a:ea typeface="ＭＳ Ｐゴシック" pitchFamily="34" charset="-128"/>
              </a:rPr>
              <a:t>Huawei Confidential </a:t>
            </a:r>
          </a:p>
        </p:txBody>
      </p:sp>
      <p:sp>
        <p:nvSpPr>
          <p:cNvPr id="19" name="Rectangle 5"/>
          <p:cNvSpPr>
            <a:spLocks noChangeArrowheads="1"/>
          </p:cNvSpPr>
          <p:nvPr/>
        </p:nvSpPr>
        <p:spPr bwMode="auto">
          <a:xfrm>
            <a:off x="6363528" y="4887509"/>
            <a:ext cx="2098154" cy="341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eaLnBrk="0" hangingPunct="0">
              <a:lnSpc>
                <a:spcPct val="85000"/>
              </a:lnSpc>
            </a:pPr>
            <a:r>
              <a:rPr lang="de-DE" altLang="zh-CN" sz="800" dirty="0" smtClean="0">
                <a:solidFill>
                  <a:srgbClr val="000000"/>
                </a:solidFill>
                <a:latin typeface="FrutigerNext LT Bold" pitchFamily="34" charset="0"/>
                <a:ea typeface="ＭＳ Ｐゴシック" pitchFamily="34" charset="-128"/>
              </a:rPr>
              <a:t>Page </a:t>
            </a:r>
            <a:fld id="{78ECEAFF-B846-4D61-B32B-143CBFF944E0}" type="slidenum">
              <a:rPr lang="de-DE" altLang="zh-CN" sz="8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8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4" r:id="rId1"/>
    <p:sldLayoutId id="2147483822" r:id="rId2"/>
    <p:sldLayoutId id="2147483836" r:id="rId3"/>
    <p:sldLayoutId id="2147483865" r:id="rId4"/>
    <p:sldLayoutId id="2147483928" r:id="rId5"/>
    <p:sldLayoutId id="2147483929" r:id="rId6"/>
    <p:sldLayoutId id="2147483930" r:id="rId7"/>
    <p:sldLayoutId id="2147483931" r:id="rId8"/>
    <p:sldLayoutId id="2147483933" r:id="rId9"/>
    <p:sldLayoutId id="2147483934" r:id="rId10"/>
    <p:sldLayoutId id="2147483935" r:id="rId11"/>
    <p:sldLayoutId id="2147483959" r:id="rId12"/>
    <p:sldLayoutId id="2147483960" r:id="rId1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grpSp>
        <p:nvGrpSpPr>
          <p:cNvPr id="9" name="组合 8"/>
          <p:cNvGrpSpPr/>
          <p:nvPr/>
        </p:nvGrpSpPr>
        <p:grpSpPr>
          <a:xfrm>
            <a:off x="12" y="1962988"/>
            <a:ext cx="9143999" cy="3180521"/>
            <a:chOff x="0" y="2616200"/>
            <a:chExt cx="12195175" cy="4241800"/>
          </a:xfrm>
        </p:grpSpPr>
        <p:pic>
          <p:nvPicPr>
            <p:cNvPr id="10" name="Picture 79" descr="5"/>
            <p:cNvPicPr>
              <a:picLocks noChangeAspect="1" noChangeArrowheads="1"/>
            </p:cNvPicPr>
            <p:nvPr userDrawn="1"/>
          </p:nvPicPr>
          <p:blipFill>
            <a:blip r:embed="rId15" cstate="print">
              <a:extLst>
                <a:ext uri="{28A0092B-C50C-407E-A947-70E740481C1C}">
                  <a14:useLocalDpi xmlns:a14="http://schemas.microsoft.com/office/drawing/2010/main" xmlns=""/>
                </a:ext>
              </a:extLst>
            </a:blip>
            <a:srcRect/>
            <a:stretch>
              <a:fillRect/>
            </a:stretch>
          </p:blipFill>
          <p:spPr bwMode="auto">
            <a:xfrm>
              <a:off x="0" y="5616575"/>
              <a:ext cx="12195175" cy="124142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Box 80"/>
            <p:cNvSpPr txBox="1">
              <a:spLocks noChangeArrowheads="1"/>
            </p:cNvSpPr>
            <p:nvPr userDrawn="1"/>
          </p:nvSpPr>
          <p:spPr bwMode="auto">
            <a:xfrm>
              <a:off x="4613275" y="2616200"/>
              <a:ext cx="2796794" cy="7799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zh-CN" sz="3200" dirty="0">
                  <a:solidFill>
                    <a:srgbClr val="990000"/>
                  </a:solidFill>
                  <a:latin typeface="FrutigerNext LT Medium" pitchFamily="34" charset="0"/>
                  <a:ea typeface="ＭＳ Ｐゴシック" pitchFamily="34" charset="-128"/>
                </a:rPr>
                <a:t>Thank you</a:t>
              </a:r>
            </a:p>
          </p:txBody>
        </p:sp>
        <p:sp>
          <p:nvSpPr>
            <p:cNvPr id="14" name="Text Box 81"/>
            <p:cNvSpPr txBox="1">
              <a:spLocks noChangeArrowheads="1"/>
            </p:cNvSpPr>
            <p:nvPr userDrawn="1"/>
          </p:nvSpPr>
          <p:spPr bwMode="auto">
            <a:xfrm>
              <a:off x="4683441" y="3389507"/>
              <a:ext cx="2823218" cy="4925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zh-CN" sz="1800" dirty="0">
                  <a:solidFill>
                    <a:srgbClr val="666666"/>
                  </a:solidFill>
                  <a:latin typeface="FrutigerNext LT Regular" pitchFamily="34" charset="0"/>
                  <a:ea typeface="ＭＳ Ｐゴシック" pitchFamily="34" charset="-128"/>
                </a:rPr>
                <a:t>www.huawei.com</a:t>
              </a:r>
              <a:endParaRPr lang="en-US" altLang="zh-CN" sz="1600" dirty="0">
                <a:solidFill>
                  <a:srgbClr val="990000"/>
                </a:solidFill>
                <a:latin typeface="FrutigerNext LT Regular" pitchFamily="34" charset="0"/>
                <a:ea typeface="ＭＳ Ｐゴシック" pitchFamily="34" charset="-128"/>
              </a:endParaRPr>
            </a:p>
          </p:txBody>
        </p:sp>
        <p:sp>
          <p:nvSpPr>
            <p:cNvPr id="15" name="TextBox 14"/>
            <p:cNvSpPr txBox="1"/>
            <p:nvPr userDrawn="1"/>
          </p:nvSpPr>
          <p:spPr>
            <a:xfrm>
              <a:off x="865188" y="4187924"/>
              <a:ext cx="10412412" cy="1200641"/>
            </a:xfrm>
            <a:prstGeom prst="rect">
              <a:avLst/>
            </a:prstGeom>
            <a:noFill/>
          </p:spPr>
          <p:txBody>
            <a:bodyPr wrap="square" rtlCol="0">
              <a:spAutoFit/>
            </a:bodyPr>
            <a:lstStyle/>
            <a:p>
              <a:pPr algn="just">
                <a:lnSpc>
                  <a:spcPct val="100000"/>
                </a:lnSpc>
              </a:pPr>
              <a:r>
                <a:rPr lang="en-US" altLang="zh-CN" sz="1050" b="1" kern="1200" dirty="0" smtClean="0">
                  <a:solidFill>
                    <a:schemeClr val="tx1"/>
                  </a:solidFill>
                  <a:effectLst/>
                  <a:latin typeface="Calibri" pitchFamily="34" charset="0"/>
                  <a:ea typeface="宋体" charset="-122"/>
                  <a:cs typeface="+mn-cs"/>
                </a:rPr>
                <a:t>Copyright©2012 Huawei Technologies Co., Ltd. All Rights Reserved.</a:t>
              </a:r>
              <a:endParaRPr lang="zh-CN" altLang="zh-CN" sz="1050" kern="1200" dirty="0" smtClean="0">
                <a:solidFill>
                  <a:schemeClr val="tx1"/>
                </a:solidFill>
                <a:effectLst/>
                <a:latin typeface="Calibri" pitchFamily="34" charset="0"/>
                <a:ea typeface="宋体" charset="-122"/>
                <a:cs typeface="+mn-cs"/>
              </a:endParaRPr>
            </a:p>
            <a:p>
              <a:pPr algn="just">
                <a:lnSpc>
                  <a:spcPct val="100000"/>
                </a:lnSpc>
              </a:pPr>
              <a:r>
                <a:rPr lang="en-US" altLang="zh-CN" sz="1050" kern="1200" dirty="0" smtClean="0">
                  <a:solidFill>
                    <a:schemeClr val="tx1"/>
                  </a:solidFill>
                  <a:effectLst/>
                  <a:latin typeface="Calibri"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50" kern="1200" dirty="0">
                <a:solidFill>
                  <a:schemeClr val="tx1"/>
                </a:solidFill>
                <a:effectLst/>
                <a:latin typeface="Calibri" pitchFamily="34" charset="0"/>
                <a:ea typeface="宋体" charset="-122"/>
                <a:cs typeface="+mn-cs"/>
              </a:endParaRPr>
            </a:p>
          </p:txBody>
        </p:sp>
      </p:grpSp>
    </p:spTree>
  </p:cSld>
  <p:clrMap bg1="lt1" tx1="dk1" bg2="lt2" tx2="dk2" accent1="accent1" accent2="accent2" accent3="accent3" accent4="accent4" accent5="accent5" accent6="accent6" hlink="hlink" folHlink="folHlink"/>
  <p:sldLayoutIdLst>
    <p:sldLayoutId id="2147483834" r:id="rId1"/>
    <p:sldLayoutId id="2147483861"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84" r:id="rId11"/>
    <p:sldLayoutId id="2147483938" r:id="rId12"/>
    <p:sldLayoutId id="2147483939" r:id="rId13"/>
  </p:sldLayoutIdLst>
  <p:transition>
    <p:fade/>
  </p:transition>
  <p:timing>
    <p:tnLst>
      <p:par>
        <p:cTn id="1" dur="indefinite" restart="never" nodeType="tmRoot"/>
      </p:par>
    </p:tnLst>
  </p:timing>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charset="0"/>
          <a:ea typeface="宋体" pitchFamily="2" charset="-122"/>
        </a:defRPr>
      </a:lvl2pPr>
      <a:lvl3pPr algn="ctr" defTabSz="801688" rtl="0" eaLnBrk="0" fontAlgn="base" hangingPunct="0">
        <a:spcBef>
          <a:spcPct val="0"/>
        </a:spcBef>
        <a:spcAft>
          <a:spcPct val="0"/>
        </a:spcAft>
        <a:defRPr sz="3800">
          <a:solidFill>
            <a:schemeClr val="tx2"/>
          </a:solidFill>
          <a:latin typeface="Arial" charset="0"/>
          <a:ea typeface="宋体" pitchFamily="2" charset="-122"/>
        </a:defRPr>
      </a:lvl3pPr>
      <a:lvl4pPr algn="ctr" defTabSz="801688" rtl="0" eaLnBrk="0" fontAlgn="base" hangingPunct="0">
        <a:spcBef>
          <a:spcPct val="0"/>
        </a:spcBef>
        <a:spcAft>
          <a:spcPct val="0"/>
        </a:spcAft>
        <a:defRPr sz="3800">
          <a:solidFill>
            <a:schemeClr val="tx2"/>
          </a:solidFill>
          <a:latin typeface="Arial" charset="0"/>
          <a:ea typeface="宋体" pitchFamily="2" charset="-122"/>
        </a:defRPr>
      </a:lvl4pPr>
      <a:lvl5pPr algn="ctr" defTabSz="801688" rtl="0" eaLnBrk="0" fontAlgn="base" hangingPunct="0">
        <a:spcBef>
          <a:spcPct val="0"/>
        </a:spcBef>
        <a:spcAft>
          <a:spcPct val="0"/>
        </a:spcAft>
        <a:defRPr sz="3800">
          <a:solidFill>
            <a:schemeClr val="tx2"/>
          </a:solidFill>
          <a:latin typeface="Arial" charset="0"/>
          <a:ea typeface="宋体" pitchFamily="2" charset="-122"/>
        </a:defRPr>
      </a:lvl5pPr>
      <a:lvl6pPr marL="457200" algn="ctr" defTabSz="801688" rtl="0" fontAlgn="base">
        <a:spcBef>
          <a:spcPct val="0"/>
        </a:spcBef>
        <a:spcAft>
          <a:spcPct val="0"/>
        </a:spcAft>
        <a:defRPr sz="3800">
          <a:solidFill>
            <a:schemeClr val="tx2"/>
          </a:solidFill>
          <a:latin typeface="Arial" charset="0"/>
          <a:ea typeface="宋体" pitchFamily="2" charset="-122"/>
        </a:defRPr>
      </a:lvl6pPr>
      <a:lvl7pPr marL="914400" algn="ctr" defTabSz="801688" rtl="0" fontAlgn="base">
        <a:spcBef>
          <a:spcPct val="0"/>
        </a:spcBef>
        <a:spcAft>
          <a:spcPct val="0"/>
        </a:spcAft>
        <a:defRPr sz="3800">
          <a:solidFill>
            <a:schemeClr val="tx2"/>
          </a:solidFill>
          <a:latin typeface="Arial" charset="0"/>
          <a:ea typeface="宋体" pitchFamily="2" charset="-122"/>
        </a:defRPr>
      </a:lvl7pPr>
      <a:lvl8pPr marL="1371600" algn="ctr" defTabSz="801688" rtl="0" fontAlgn="base">
        <a:spcBef>
          <a:spcPct val="0"/>
        </a:spcBef>
        <a:spcAft>
          <a:spcPct val="0"/>
        </a:spcAft>
        <a:defRPr sz="3800">
          <a:solidFill>
            <a:schemeClr val="tx2"/>
          </a:solidFill>
          <a:latin typeface="Arial" charset="0"/>
          <a:ea typeface="宋体" pitchFamily="2" charset="-122"/>
        </a:defRPr>
      </a:lvl8pPr>
      <a:lvl9pPr marL="1828800" algn="ctr" defTabSz="801688" rtl="0" fontAlgn="base">
        <a:spcBef>
          <a:spcPct val="0"/>
        </a:spcBef>
        <a:spcAft>
          <a:spcPct val="0"/>
        </a:spcAft>
        <a:defRPr sz="3800">
          <a:solidFill>
            <a:schemeClr val="tx2"/>
          </a:solidFill>
          <a:latin typeface="Arial"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42.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9.png"/><Relationship Id="rId2" Type="http://schemas.openxmlformats.org/officeDocument/2006/relationships/slideLayout" Target="../slideLayouts/slideLayout3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hyperlink" Target="http://test.webarticles.com/show.asp?view=oldarchive.html" TargetMode="External"/><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http://www.wooyun.org/upload/201210/2518015195e28cc0b09e0487d094788ad8863d2e.jpg"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2.xml"/><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3190" y="1230599"/>
            <a:ext cx="6342869" cy="1102519"/>
          </a:xfrm>
        </p:spPr>
        <p:txBody>
          <a:bodyPr/>
          <a:lstStyle/>
          <a:p>
            <a:r>
              <a:rPr lang="en-US" altLang="zh-CN" sz="4000" dirty="0" smtClean="0">
                <a:latin typeface="黑体" pitchFamily="2" charset="-122"/>
                <a:ea typeface="黑体" pitchFamily="2" charset="-122"/>
              </a:rPr>
              <a:t>Java</a:t>
            </a:r>
            <a:r>
              <a:rPr lang="zh-CN" altLang="en-US" sz="4000" dirty="0" smtClean="0">
                <a:latin typeface="黑体" pitchFamily="2" charset="-122"/>
                <a:ea typeface="黑体" pitchFamily="2" charset="-122"/>
              </a:rPr>
              <a:t>安全编码</a:t>
            </a:r>
            <a:r>
              <a:rPr lang="en-US" altLang="zh-CN" sz="4000" dirty="0" smtClean="0">
                <a:latin typeface="黑体" pitchFamily="2" charset="-122"/>
                <a:ea typeface="黑体" pitchFamily="2" charset="-122"/>
              </a:rPr>
              <a:t/>
            </a:r>
            <a:br>
              <a:rPr lang="en-US" altLang="zh-CN" sz="4000" dirty="0" smtClean="0">
                <a:latin typeface="黑体" pitchFamily="2" charset="-122"/>
                <a:ea typeface="黑体" pitchFamily="2" charset="-122"/>
              </a:rPr>
            </a:br>
            <a:r>
              <a:rPr lang="en-US" altLang="zh-CN" sz="4000" dirty="0" smtClean="0">
                <a:latin typeface="黑体" pitchFamily="2" charset="-122"/>
                <a:ea typeface="黑体" pitchFamily="2" charset="-122"/>
              </a:rPr>
              <a:t>          --</a:t>
            </a:r>
            <a:r>
              <a:rPr lang="zh-CN" altLang="en-US" sz="4000" dirty="0" smtClean="0">
                <a:latin typeface="黑体" pitchFamily="2" charset="-122"/>
                <a:ea typeface="黑体" pitchFamily="2" charset="-122"/>
              </a:rPr>
              <a:t>引言</a:t>
            </a:r>
            <a:endParaRPr lang="en-US" altLang="zh-CN" sz="5400" dirty="0">
              <a:latin typeface="黑体" pitchFamily="2" charset="-122"/>
              <a:ea typeface="黑体" pitchFamily="2" charset="-122"/>
            </a:endParaRPr>
          </a:p>
        </p:txBody>
      </p:sp>
      <p:sp>
        <p:nvSpPr>
          <p:cNvPr id="4" name="日期占位符 3"/>
          <p:cNvSpPr>
            <a:spLocks noGrp="1"/>
          </p:cNvSpPr>
          <p:nvPr>
            <p:ph type="dt" sz="quarter" idx="2"/>
          </p:nvPr>
        </p:nvSpPr>
        <p:spPr/>
        <p:txBody>
          <a:bodyPr/>
          <a:lstStyle/>
          <a:p>
            <a:pPr defTabSz="685617" fontAlgn="auto">
              <a:spcBef>
                <a:spcPts val="0"/>
              </a:spcBef>
              <a:spcAft>
                <a:spcPts val="0"/>
              </a:spcAft>
              <a:defRPr/>
            </a:pPr>
            <a:r>
              <a:rPr lang="en-US" altLang="zh-CN" kern="0" dirty="0" smtClean="0">
                <a:solidFill>
                  <a:sysClr val="windowText" lastClr="000000"/>
                </a:solidFill>
                <a:latin typeface="FrutigerNext LT Medium"/>
                <a:ea typeface="华文细黑"/>
              </a:rPr>
              <a:t>Feb 2012</a:t>
            </a:r>
            <a:endParaRPr lang="en-US" altLang="zh-CN" kern="0" dirty="0">
              <a:solidFill>
                <a:sysClr val="windowText" lastClr="000000"/>
              </a:solidFill>
              <a:latin typeface="FrutigerNext LT Medium"/>
              <a:ea typeface="华文细黑"/>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注入攻击</a:t>
            </a:r>
            <a:endParaRPr lang="zh-CN" altLang="en-US" sz="2400" dirty="0">
              <a:cs typeface="+mn-cs"/>
            </a:endParaRPr>
          </a:p>
        </p:txBody>
      </p:sp>
      <p:sp>
        <p:nvSpPr>
          <p:cNvPr id="6" name="内容占位符 2"/>
          <p:cNvSpPr txBox="1">
            <a:spLocks/>
          </p:cNvSpPr>
          <p:nvPr/>
        </p:nvSpPr>
        <p:spPr bwMode="auto">
          <a:xfrm>
            <a:off x="461225" y="883751"/>
            <a:ext cx="4898715" cy="1840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a:spcBef>
                <a:spcPct val="30000"/>
              </a:spcBef>
              <a:defRPr/>
            </a:pPr>
            <a:r>
              <a:rPr lang="zh-CN" altLang="zh-CN" sz="1600" dirty="0" smtClean="0">
                <a:latin typeface="微软雅黑" pitchFamily="34" charset="-122"/>
                <a:ea typeface="微软雅黑" pitchFamily="34" charset="-122"/>
              </a:rPr>
              <a:t>对于</a:t>
            </a:r>
            <a:r>
              <a:rPr lang="zh-CN" altLang="en-US" sz="1600" dirty="0" smtClean="0">
                <a:latin typeface="微软雅黑" pitchFamily="34" charset="-122"/>
                <a:ea typeface="微软雅黑" pitchFamily="34" charset="-122"/>
              </a:rPr>
              <a:t>字符串输入，如果这个字符串将被解释为某种指令，那么需要特别注意防止注入攻击，典型的如：</a:t>
            </a:r>
            <a:endParaRPr lang="en-US" altLang="zh-CN" sz="1600"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XML</a:t>
            </a:r>
            <a:r>
              <a:rPr lang="zh-CN" altLang="en-US" sz="1600" b="1" dirty="0" smtClean="0">
                <a:latin typeface="微软雅黑" pitchFamily="34" charset="-122"/>
                <a:ea typeface="微软雅黑" pitchFamily="34" charset="-122"/>
              </a:rPr>
              <a:t>注入</a:t>
            </a:r>
            <a:endParaRPr lang="en-US" altLang="zh-CN" sz="1600" b="1" dirty="0" smtClean="0">
              <a:latin typeface="微软雅黑" pitchFamily="34" charset="-122"/>
              <a:ea typeface="微软雅黑" pitchFamily="34" charset="-122"/>
            </a:endParaRPr>
          </a:p>
          <a:p>
            <a:pPr marL="177800" indent="-177800" eaLnBrk="0" hangingPunct="0">
              <a:lnSpc>
                <a:spcPct val="120000"/>
              </a:lnSpc>
              <a:buClr>
                <a:srgbClr val="777777"/>
              </a:buClr>
              <a:buSzPct val="60000"/>
              <a:buFont typeface="Wingdings" pitchFamily="2" charset="2"/>
              <a:buChar char="p"/>
            </a:pPr>
            <a:r>
              <a:rPr lang="en-US" altLang="zh-CN" sz="1600" b="1" dirty="0" smtClean="0">
                <a:latin typeface="微软雅黑" pitchFamily="34" charset="-122"/>
                <a:ea typeface="微软雅黑" pitchFamily="34" charset="-122"/>
              </a:rPr>
              <a:t>……</a:t>
            </a:r>
          </a:p>
          <a:p>
            <a:pPr eaLnBrk="0" hangingPunct="0">
              <a:lnSpc>
                <a:spcPct val="140000"/>
              </a:lnSpc>
              <a:buClr>
                <a:srgbClr val="777777"/>
              </a:buClr>
              <a:buSzPct val="60000"/>
            </a:pPr>
            <a:endParaRPr lang="zh-CN" altLang="zh-CN" sz="1600" dirty="0" smtClean="0">
              <a:latin typeface="微软雅黑" pitchFamily="34" charset="-122"/>
              <a:ea typeface="微软雅黑" pitchFamily="34" charset="-122"/>
            </a:endParaRPr>
          </a:p>
          <a:p>
            <a:pPr marL="0" marR="0" lvl="0" indent="0" algn="l" defTabSz="914400" rtl="0" eaLnBrk="0" fontAlgn="base" latinLnBrk="0" hangingPunct="0">
              <a:lnSpc>
                <a:spcPct val="140000"/>
              </a:lnSpc>
              <a:spcBef>
                <a:spcPct val="0"/>
              </a:spcBef>
              <a:spcAft>
                <a:spcPct val="0"/>
              </a:spcAft>
              <a:buClr>
                <a:srgbClr val="777777"/>
              </a:buClr>
              <a:buSzPct val="60000"/>
              <a:buFont typeface="Wingdings" pitchFamily="2" charset="2"/>
              <a:buNone/>
              <a:tabLst/>
              <a:defRPr/>
            </a:pPr>
            <a:endPar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grpSp>
        <p:nvGrpSpPr>
          <p:cNvPr id="3" name="组合 44"/>
          <p:cNvGrpSpPr/>
          <p:nvPr/>
        </p:nvGrpSpPr>
        <p:grpSpPr>
          <a:xfrm>
            <a:off x="601501" y="2690518"/>
            <a:ext cx="7345683" cy="1749697"/>
            <a:chOff x="662109" y="2171942"/>
            <a:chExt cx="7345683" cy="2332934"/>
          </a:xfrm>
        </p:grpSpPr>
        <p:sp>
          <p:nvSpPr>
            <p:cNvPr id="46" name="矩形 45"/>
            <p:cNvSpPr/>
            <p:nvPr/>
          </p:nvSpPr>
          <p:spPr bwMode="auto">
            <a:xfrm>
              <a:off x="1426629" y="2603816"/>
              <a:ext cx="3585079" cy="122413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47" name="圆角矩形 46"/>
            <p:cNvSpPr/>
            <p:nvPr/>
          </p:nvSpPr>
          <p:spPr bwMode="auto">
            <a:xfrm>
              <a:off x="1633461" y="2971244"/>
              <a:ext cx="758382"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标准化、归一化</a:t>
              </a:r>
            </a:p>
          </p:txBody>
        </p:sp>
        <p:sp>
          <p:nvSpPr>
            <p:cNvPr id="48" name="圆角矩形 47"/>
            <p:cNvSpPr/>
            <p:nvPr/>
          </p:nvSpPr>
          <p:spPr bwMode="auto">
            <a:xfrm>
              <a:off x="2667618" y="2973802"/>
              <a:ext cx="460710" cy="6463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9" name="圆角矩形 48"/>
            <p:cNvSpPr/>
            <p:nvPr/>
          </p:nvSpPr>
          <p:spPr bwMode="auto">
            <a:xfrm>
              <a:off x="3426000" y="3074776"/>
              <a:ext cx="482607" cy="432047"/>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50" name="圆角矩形 49"/>
            <p:cNvSpPr/>
            <p:nvPr/>
          </p:nvSpPr>
          <p:spPr bwMode="auto">
            <a:xfrm>
              <a:off x="4184382" y="2971244"/>
              <a:ext cx="551551"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51" name="流程图: 联系 50"/>
            <p:cNvSpPr/>
            <p:nvPr/>
          </p:nvSpPr>
          <p:spPr bwMode="auto">
            <a:xfrm>
              <a:off x="978494" y="3210302"/>
              <a:ext cx="206831" cy="169723"/>
            </a:xfrm>
            <a:prstGeom prst="flowChartConnector">
              <a:avLst/>
            </a:prstGeom>
            <a:solidFill>
              <a:schemeClr val="tx1"/>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2" name="直接箭头连接符 51"/>
            <p:cNvCxnSpPr>
              <a:stCxn id="51" idx="6"/>
              <a:endCxn id="47" idx="1"/>
            </p:cNvCxnSpPr>
            <p:nvPr/>
          </p:nvCxnSpPr>
          <p:spPr bwMode="auto">
            <a:xfrm>
              <a:off x="1185325" y="3295163"/>
              <a:ext cx="448136" cy="2121"/>
            </a:xfrm>
            <a:prstGeom prst="straightConnector1">
              <a:avLst/>
            </a:prstGeom>
            <a:noFill/>
            <a:ln w="9525" cap="flat" cmpd="sng" algn="ctr">
              <a:solidFill>
                <a:schemeClr val="tx1"/>
              </a:solidFill>
              <a:prstDash val="solid"/>
              <a:round/>
              <a:headEnd type="none" w="med" len="med"/>
              <a:tailEnd type="triangle"/>
            </a:ln>
            <a:effectLst/>
          </p:spPr>
        </p:cxnSp>
        <p:cxnSp>
          <p:nvCxnSpPr>
            <p:cNvPr id="53" name="直接箭头连接符 52"/>
            <p:cNvCxnSpPr>
              <a:stCxn id="47" idx="3"/>
              <a:endCxn id="48" idx="1"/>
            </p:cNvCxnSpPr>
            <p:nvPr/>
          </p:nvCxnSpPr>
          <p:spPr bwMode="auto">
            <a:xfrm flipV="1">
              <a:off x="2391843" y="3296992"/>
              <a:ext cx="275775" cy="292"/>
            </a:xfrm>
            <a:prstGeom prst="straightConnector1">
              <a:avLst/>
            </a:prstGeom>
            <a:noFill/>
            <a:ln w="9525" cap="flat" cmpd="sng" algn="ctr">
              <a:solidFill>
                <a:schemeClr val="tx1"/>
              </a:solidFill>
              <a:prstDash val="solid"/>
              <a:round/>
              <a:headEnd type="none" w="med" len="med"/>
              <a:tailEnd type="triangle"/>
            </a:ln>
            <a:effectLst/>
          </p:spPr>
        </p:cxnSp>
        <p:cxnSp>
          <p:nvCxnSpPr>
            <p:cNvPr id="54" name="直接箭头连接符 53"/>
            <p:cNvCxnSpPr>
              <a:stCxn id="48" idx="3"/>
              <a:endCxn id="49" idx="1"/>
            </p:cNvCxnSpPr>
            <p:nvPr/>
          </p:nvCxnSpPr>
          <p:spPr bwMode="auto">
            <a:xfrm flipV="1">
              <a:off x="3128328" y="3290800"/>
              <a:ext cx="297672" cy="6192"/>
            </a:xfrm>
            <a:prstGeom prst="straightConnector1">
              <a:avLst/>
            </a:prstGeom>
            <a:noFill/>
            <a:ln w="9525" cap="flat" cmpd="sng" algn="ctr">
              <a:solidFill>
                <a:schemeClr val="tx1"/>
              </a:solidFill>
              <a:prstDash val="solid"/>
              <a:round/>
              <a:headEnd type="none" w="med" len="med"/>
              <a:tailEnd type="triangle"/>
            </a:ln>
            <a:effectLst/>
          </p:spPr>
        </p:cxnSp>
        <p:cxnSp>
          <p:nvCxnSpPr>
            <p:cNvPr id="55" name="直接箭头连接符 54"/>
            <p:cNvCxnSpPr>
              <a:stCxn id="49" idx="3"/>
              <a:endCxn id="50" idx="1"/>
            </p:cNvCxnSpPr>
            <p:nvPr/>
          </p:nvCxnSpPr>
          <p:spPr bwMode="auto">
            <a:xfrm>
              <a:off x="3908607" y="3290800"/>
              <a:ext cx="275775" cy="6484"/>
            </a:xfrm>
            <a:prstGeom prst="straightConnector1">
              <a:avLst/>
            </a:prstGeom>
            <a:noFill/>
            <a:ln w="9525" cap="flat" cmpd="sng" algn="ctr">
              <a:solidFill>
                <a:schemeClr val="tx1"/>
              </a:solidFill>
              <a:prstDash val="solid"/>
              <a:round/>
              <a:headEnd type="none" w="med" len="med"/>
              <a:tailEnd type="triangle"/>
            </a:ln>
            <a:effectLst/>
          </p:spPr>
        </p:cxnSp>
        <p:cxnSp>
          <p:nvCxnSpPr>
            <p:cNvPr id="56" name="直接连接符 55"/>
            <p:cNvCxnSpPr>
              <a:stCxn id="57" idx="3"/>
            </p:cNvCxnSpPr>
            <p:nvPr/>
          </p:nvCxnSpPr>
          <p:spPr bwMode="auto">
            <a:xfrm flipV="1">
              <a:off x="1185325" y="3303263"/>
              <a:ext cx="241304" cy="697556"/>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7" name="剪去单角的矩形 56"/>
            <p:cNvSpPr/>
            <p:nvPr/>
          </p:nvSpPr>
          <p:spPr bwMode="auto">
            <a:xfrm>
              <a:off x="662109" y="4000819"/>
              <a:ext cx="1046432" cy="504057"/>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不可信数据</a:t>
              </a:r>
            </a:p>
          </p:txBody>
        </p:sp>
        <p:sp>
          <p:nvSpPr>
            <p:cNvPr id="58" name="圆角矩形 57"/>
            <p:cNvSpPr/>
            <p:nvPr/>
          </p:nvSpPr>
          <p:spPr bwMode="auto">
            <a:xfrm>
              <a:off x="5652120" y="2186077"/>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(RDBMS)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9" name="圆角矩形 58"/>
            <p:cNvSpPr/>
            <p:nvPr/>
          </p:nvSpPr>
          <p:spPr bwMode="auto">
            <a:xfrm>
              <a:off x="5652120" y="2977223"/>
              <a:ext cx="1023075" cy="652080"/>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(OS)</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60" name="圆角矩形 59"/>
            <p:cNvSpPr/>
            <p:nvPr/>
          </p:nvSpPr>
          <p:spPr bwMode="auto">
            <a:xfrm>
              <a:off x="5652120" y="3800672"/>
              <a:ext cx="1034157" cy="652081"/>
            </a:xfrm>
            <a:prstGeom prst="roundRect">
              <a:avLst/>
            </a:prstGeom>
            <a:noFill/>
            <a:ln w="9525" cap="flat" cmpd="sng" algn="ctr">
              <a:solidFill>
                <a:schemeClr val="accent2">
                  <a:lumMod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命令解释器</a:t>
              </a:r>
              <a:r>
                <a:rPr lang="en-US" altLang="zh-CN" sz="1200" dirty="0" smtClean="0">
                  <a:latin typeface="微软雅黑" pitchFamily="34" charset="-122"/>
                  <a:ea typeface="微软雅黑" pitchFamily="34" charset="-122"/>
                </a:rPr>
                <a:t>(XML</a:t>
              </a:r>
              <a:r>
                <a:rPr lang="zh-CN" altLang="en-US" sz="1200" dirty="0" smtClean="0">
                  <a:latin typeface="微软雅黑" pitchFamily="34" charset="-122"/>
                  <a:ea typeface="微软雅黑" pitchFamily="34" charset="-122"/>
                </a:rPr>
                <a:t>解析器</a:t>
              </a:r>
              <a:r>
                <a:rPr lang="en-US" altLang="zh-CN" sz="1200" dirty="0" smtClean="0">
                  <a:latin typeface="微软雅黑" pitchFamily="34" charset="-122"/>
                  <a:ea typeface="微软雅黑" pitchFamily="34" charset="-122"/>
                </a:rPr>
                <a:t>)</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61" name="肘形连接符 60"/>
            <p:cNvCxnSpPr>
              <a:stCxn id="50" idx="3"/>
              <a:endCxn id="58" idx="1"/>
            </p:cNvCxnSpPr>
            <p:nvPr/>
          </p:nvCxnSpPr>
          <p:spPr bwMode="auto">
            <a:xfrm flipV="1">
              <a:off x="4735933" y="2512117"/>
              <a:ext cx="916187" cy="785166"/>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2" name="肘形连接符 61"/>
            <p:cNvCxnSpPr>
              <a:stCxn id="50" idx="3"/>
              <a:endCxn id="59" idx="1"/>
            </p:cNvCxnSpPr>
            <p:nvPr/>
          </p:nvCxnSpPr>
          <p:spPr bwMode="auto">
            <a:xfrm>
              <a:off x="4735933" y="3297284"/>
              <a:ext cx="916187" cy="5979"/>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3" name="肘形连接符 62"/>
            <p:cNvCxnSpPr>
              <a:stCxn id="50" idx="3"/>
              <a:endCxn id="60" idx="1"/>
            </p:cNvCxnSpPr>
            <p:nvPr/>
          </p:nvCxnSpPr>
          <p:spPr bwMode="auto">
            <a:xfrm>
              <a:off x="4735933" y="3297284"/>
              <a:ext cx="916187" cy="829429"/>
            </a:xfrm>
            <a:prstGeom prst="bentConnector3">
              <a:avLst>
                <a:gd name="adj1" fmla="val 50000"/>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4" name="剪去单角的矩形 63"/>
            <p:cNvSpPr/>
            <p:nvPr/>
          </p:nvSpPr>
          <p:spPr bwMode="auto">
            <a:xfrm>
              <a:off x="7036963" y="2171942"/>
              <a:ext cx="936104" cy="666214"/>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SQL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5" name="剪去单角的矩形 64"/>
            <p:cNvSpPr/>
            <p:nvPr/>
          </p:nvSpPr>
          <p:spPr bwMode="auto">
            <a:xfrm>
              <a:off x="7048538" y="2971243"/>
              <a:ext cx="936104" cy="648938"/>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OS</a:t>
              </a:r>
              <a:r>
                <a:rPr lang="zh-CN" altLang="en-US" sz="1200" dirty="0" smtClean="0">
                  <a:latin typeface="微软雅黑" pitchFamily="34" charset="-122"/>
                  <a:ea typeface="微软雅黑" pitchFamily="34" charset="-122"/>
                </a:rPr>
                <a:t>命令</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sp>
          <p:nvSpPr>
            <p:cNvPr id="66" name="剪去单角的矩形 65"/>
            <p:cNvSpPr/>
            <p:nvPr/>
          </p:nvSpPr>
          <p:spPr bwMode="auto">
            <a:xfrm>
              <a:off x="7071688" y="3800673"/>
              <a:ext cx="936104" cy="652080"/>
            </a:xfrm>
            <a:prstGeom prst="snip1Rect">
              <a:avLst/>
            </a:prstGeom>
            <a:solidFill>
              <a:schemeClr val="accent3">
                <a:lumMod val="8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防止</a:t>
              </a:r>
              <a:r>
                <a:rPr lang="en-US" altLang="zh-CN" sz="1200" dirty="0" smtClean="0">
                  <a:latin typeface="微软雅黑" pitchFamily="34" charset="-122"/>
                  <a:ea typeface="微软雅黑" pitchFamily="34" charset="-122"/>
                </a:rPr>
                <a:t>XML</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注入</a:t>
              </a:r>
            </a:p>
          </p:txBody>
        </p:sp>
        <p:cxnSp>
          <p:nvCxnSpPr>
            <p:cNvPr id="67" name="直接连接符 66"/>
            <p:cNvCxnSpPr>
              <a:stCxn id="58" idx="3"/>
              <a:endCxn id="64" idx="2"/>
            </p:cNvCxnSpPr>
            <p:nvPr/>
          </p:nvCxnSpPr>
          <p:spPr bwMode="auto">
            <a:xfrm flipV="1">
              <a:off x="6686277" y="2505049"/>
              <a:ext cx="350686" cy="7068"/>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直接连接符 67"/>
            <p:cNvCxnSpPr>
              <a:stCxn id="59" idx="3"/>
              <a:endCxn id="65" idx="2"/>
            </p:cNvCxnSpPr>
            <p:nvPr/>
          </p:nvCxnSpPr>
          <p:spPr bwMode="auto">
            <a:xfrm flipV="1">
              <a:off x="6675195" y="3295713"/>
              <a:ext cx="373343" cy="7549"/>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9" name="直接连接符 68"/>
            <p:cNvCxnSpPr>
              <a:stCxn id="60" idx="3"/>
              <a:endCxn id="66" idx="2"/>
            </p:cNvCxnSpPr>
            <p:nvPr/>
          </p:nvCxnSpPr>
          <p:spPr bwMode="auto">
            <a:xfrm>
              <a:off x="6686277" y="4126713"/>
              <a:ext cx="385411" cy="0"/>
            </a:xfrm>
            <a:prstGeom prst="line">
              <a:avLst/>
            </a:prstGeom>
            <a:ln>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pic>
        <p:nvPicPr>
          <p:cNvPr id="568324" name="Picture 4" descr="http://t1.gstatic.com/images?q=tbn:ANd9GcRmYFkH_OdyILIF0DScCc8O1H1pglVIj8YyuDEqtHXBmS3wWTvdlQ"/>
          <p:cNvPicPr>
            <a:picLocks noChangeAspect="1" noChangeArrowheads="1"/>
          </p:cNvPicPr>
          <p:nvPr/>
        </p:nvPicPr>
        <p:blipFill>
          <a:blip r:embed="rId3" cstate="print"/>
          <a:srcRect/>
          <a:stretch>
            <a:fillRect/>
          </a:stretch>
        </p:blipFill>
        <p:spPr bwMode="auto">
          <a:xfrm>
            <a:off x="5542905" y="925512"/>
            <a:ext cx="3096270" cy="15064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68324"/>
                                        </p:tgtEl>
                                        <p:attrNameLst>
                                          <p:attrName>style.visibility</p:attrName>
                                        </p:attrNameLst>
                                      </p:cBhvr>
                                      <p:to>
                                        <p:strVal val="visible"/>
                                      </p:to>
                                    </p:set>
                                    <p:animEffect transition="in" filter="blinds(horizontal)">
                                      <p:cBhvr>
                                        <p:cTn id="10" dur="500"/>
                                        <p:tgtEl>
                                          <p:spTgt spid="5683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1226" y="223438"/>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注入及其原理</a:t>
            </a:r>
            <a:endParaRPr lang="zh-CN" altLang="en-US" sz="2400" dirty="0">
              <a:cs typeface="+mn-cs"/>
            </a:endParaRPr>
          </a:p>
        </p:txBody>
      </p:sp>
      <p:sp>
        <p:nvSpPr>
          <p:cNvPr id="3" name="内容占位符 2"/>
          <p:cNvSpPr>
            <a:spLocks noGrp="1"/>
          </p:cNvSpPr>
          <p:nvPr>
            <p:ph idx="1"/>
          </p:nvPr>
        </p:nvSpPr>
        <p:spPr>
          <a:xfrm>
            <a:off x="461225" y="876873"/>
            <a:ext cx="6134127" cy="930621"/>
          </a:xfrm>
          <a:noFill/>
        </p:spPr>
        <p:txBody>
          <a:bodyPr wrap="square">
            <a:spAutoFit/>
          </a:bodyPr>
          <a:lstStyle/>
          <a:p>
            <a:pPr marL="0" indent="0">
              <a:lnSpc>
                <a:spcPct val="120000"/>
              </a:lnSpc>
              <a:buNone/>
            </a:pPr>
            <a:r>
              <a:rPr lang="en-US" altLang="zh-CN" sz="1600" dirty="0" smtClean="0"/>
              <a:t>SQL</a:t>
            </a:r>
            <a:r>
              <a:rPr lang="zh-CN" altLang="en-US" sz="1600" dirty="0" smtClean="0"/>
              <a:t>注入</a:t>
            </a:r>
            <a:r>
              <a:rPr lang="en-US" altLang="zh-CN" sz="1600" dirty="0" smtClean="0"/>
              <a:t>: </a:t>
            </a:r>
            <a:r>
              <a:rPr lang="zh-CN" altLang="en-US" sz="1600" b="0" dirty="0" smtClean="0"/>
              <a:t>程序里面如果使用了未经校验的外部输入来构造</a:t>
            </a:r>
            <a:r>
              <a:rPr lang="en-US" altLang="zh-CN" sz="1600" b="0" dirty="0" smtClean="0"/>
              <a:t>SQL</a:t>
            </a:r>
            <a:r>
              <a:rPr lang="zh-CN" altLang="en-US" sz="1600" b="0" dirty="0" smtClean="0"/>
              <a:t>语句，就很可能会引入</a:t>
            </a:r>
            <a:r>
              <a:rPr lang="en-US" altLang="zh-CN" sz="1600" b="0" dirty="0" smtClean="0"/>
              <a:t>SQL</a:t>
            </a:r>
            <a:r>
              <a:rPr lang="zh-CN" altLang="en-US" sz="1600" b="0" dirty="0" smtClean="0"/>
              <a:t>注入漏洞。攻击者可以通过构造恶意输入来改变原本的</a:t>
            </a:r>
            <a:r>
              <a:rPr lang="en-US" altLang="zh-CN" sz="1600" b="0" dirty="0" smtClean="0"/>
              <a:t>SQL</a:t>
            </a:r>
            <a:r>
              <a:rPr lang="zh-CN" altLang="en-US" sz="1600" b="0" dirty="0" smtClean="0"/>
              <a:t>逻辑或者执行额外的</a:t>
            </a:r>
            <a:r>
              <a:rPr lang="en-US" altLang="zh-CN" sz="1600" b="0" dirty="0" smtClean="0"/>
              <a:t>SQL</a:t>
            </a:r>
            <a:r>
              <a:rPr lang="zh-CN" altLang="en-US" sz="1600" b="0" dirty="0" smtClean="0"/>
              <a:t>语句。</a:t>
            </a:r>
            <a:endParaRPr lang="en-US" altLang="zh-CN" sz="1600" b="0" dirty="0" smtClean="0"/>
          </a:p>
        </p:txBody>
      </p:sp>
      <p:sp>
        <p:nvSpPr>
          <p:cNvPr id="4" name="TextBox 3"/>
          <p:cNvSpPr txBox="1"/>
          <p:nvPr/>
        </p:nvSpPr>
        <p:spPr>
          <a:xfrm>
            <a:off x="1030505" y="3054788"/>
            <a:ext cx="5845677"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select * from db_user where name = ‘?’ and pwd = ‘?’</a:t>
            </a:r>
            <a:endParaRPr lang="zh-CN" altLang="en-US" sz="1400" dirty="0" smtClean="0">
              <a:latin typeface="微软雅黑" pitchFamily="34" charset="-122"/>
              <a:ea typeface="微软雅黑" pitchFamily="34" charset="-122"/>
            </a:endParaRPr>
          </a:p>
        </p:txBody>
      </p:sp>
      <p:sp>
        <p:nvSpPr>
          <p:cNvPr id="5" name="TextBox 4"/>
          <p:cNvSpPr txBox="1"/>
          <p:nvPr/>
        </p:nvSpPr>
        <p:spPr>
          <a:xfrm>
            <a:off x="3183959" y="2551277"/>
            <a:ext cx="553868"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Jack</a:t>
            </a:r>
            <a:endParaRPr lang="zh-CN" altLang="en-US" sz="1400" b="1" dirty="0" smtClean="0">
              <a:latin typeface="微软雅黑" pitchFamily="34" charset="-122"/>
              <a:ea typeface="微软雅黑" pitchFamily="34" charset="-122"/>
            </a:endParaRPr>
          </a:p>
        </p:txBody>
      </p:sp>
      <p:sp>
        <p:nvSpPr>
          <p:cNvPr id="6" name="TextBox 5"/>
          <p:cNvSpPr txBox="1"/>
          <p:nvPr/>
        </p:nvSpPr>
        <p:spPr>
          <a:xfrm>
            <a:off x="4506455" y="2559975"/>
            <a:ext cx="928785"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b="1" dirty="0" smtClean="0">
                <a:latin typeface="微软雅黑" pitchFamily="34" charset="-122"/>
                <a:ea typeface="微软雅黑" pitchFamily="34" charset="-122"/>
              </a:rPr>
              <a:t>!@#$%^</a:t>
            </a:r>
            <a:endParaRPr lang="zh-CN" altLang="en-US" sz="1400" b="1" dirty="0" smtClean="0">
              <a:latin typeface="微软雅黑" pitchFamily="34" charset="-122"/>
              <a:ea typeface="微软雅黑" pitchFamily="34" charset="-122"/>
            </a:endParaRPr>
          </a:p>
        </p:txBody>
      </p:sp>
      <p:sp>
        <p:nvSpPr>
          <p:cNvPr id="7" name="TextBox 6"/>
          <p:cNvSpPr txBox="1"/>
          <p:nvPr/>
        </p:nvSpPr>
        <p:spPr>
          <a:xfrm>
            <a:off x="1030505" y="2551277"/>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cxnSp>
        <p:nvCxnSpPr>
          <p:cNvPr id="12" name="直接箭头连接符 11"/>
          <p:cNvCxnSpPr>
            <a:stCxn id="5" idx="3"/>
          </p:cNvCxnSpPr>
          <p:nvPr/>
        </p:nvCxnSpPr>
        <p:spPr bwMode="auto">
          <a:xfrm>
            <a:off x="3737827" y="2705166"/>
            <a:ext cx="569266" cy="204431"/>
          </a:xfrm>
          <a:prstGeom prst="straightConnector1">
            <a:avLst/>
          </a:prstGeom>
          <a:noFill/>
          <a:ln w="6350" cap="flat" cmpd="sng" algn="ctr">
            <a:solidFill>
              <a:srgbClr val="00B050"/>
            </a:solidFill>
            <a:prstDash val="solid"/>
            <a:round/>
            <a:headEnd type="none" w="med" len="med"/>
            <a:tailEnd type="arrow"/>
          </a:ln>
          <a:effectLst/>
        </p:spPr>
      </p:cxnSp>
      <p:cxnSp>
        <p:nvCxnSpPr>
          <p:cNvPr id="13" name="直接箭头连接符 12"/>
          <p:cNvCxnSpPr>
            <a:stCxn id="6" idx="3"/>
          </p:cNvCxnSpPr>
          <p:nvPr/>
        </p:nvCxnSpPr>
        <p:spPr bwMode="auto">
          <a:xfrm>
            <a:off x="5435240" y="2713864"/>
            <a:ext cx="290585" cy="195733"/>
          </a:xfrm>
          <a:prstGeom prst="straightConnector1">
            <a:avLst/>
          </a:prstGeom>
          <a:noFill/>
          <a:ln w="6350" cap="flat" cmpd="sng" algn="ctr">
            <a:solidFill>
              <a:srgbClr val="00B050"/>
            </a:solidFill>
            <a:prstDash val="solid"/>
            <a:round/>
            <a:headEnd type="none" w="med" len="med"/>
            <a:tailEnd type="arrow"/>
          </a:ln>
          <a:effectLst/>
        </p:spPr>
      </p:cxnSp>
      <p:sp>
        <p:nvSpPr>
          <p:cNvPr id="8" name="TextBox 7"/>
          <p:cNvSpPr txBox="1"/>
          <p:nvPr/>
        </p:nvSpPr>
        <p:spPr>
          <a:xfrm>
            <a:off x="1001321" y="3522585"/>
            <a:ext cx="1325576" cy="33855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9" name="TextBox 8"/>
          <p:cNvSpPr txBox="1"/>
          <p:nvPr/>
        </p:nvSpPr>
        <p:spPr>
          <a:xfrm>
            <a:off x="2735912" y="3575212"/>
            <a:ext cx="190403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Jack</a:t>
            </a:r>
            <a:r>
              <a:rPr lang="en-US" altLang="zh-CN" sz="1400" b="1" dirty="0" smtClean="0">
                <a:solidFill>
                  <a:srgbClr val="FF0000"/>
                </a:solidFill>
                <a:latin typeface="微软雅黑" pitchFamily="34" charset="-122"/>
                <a:ea typeface="微软雅黑" pitchFamily="34" charset="-122"/>
              </a:rPr>
              <a:t>’ or  ‘1’=‘1</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4970848" y="3590410"/>
            <a:ext cx="754977"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123456</a:t>
            </a:r>
            <a:endParaRPr lang="zh-CN" altLang="en-US" sz="1400" dirty="0" smtClean="0">
              <a:latin typeface="微软雅黑" pitchFamily="34" charset="-122"/>
              <a:ea typeface="微软雅黑" pitchFamily="34" charset="-122"/>
            </a:endParaRPr>
          </a:p>
        </p:txBody>
      </p:sp>
      <p:sp>
        <p:nvSpPr>
          <p:cNvPr id="11" name="TextBox 10"/>
          <p:cNvSpPr txBox="1"/>
          <p:nvPr/>
        </p:nvSpPr>
        <p:spPr>
          <a:xfrm>
            <a:off x="755650" y="4146125"/>
            <a:ext cx="7632700" cy="323165"/>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select * from db_user where name =</a:t>
            </a:r>
            <a:r>
              <a:rPr lang="en-US" altLang="zh-CN" sz="1400" b="1"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Jack’</a:t>
            </a:r>
            <a:r>
              <a:rPr lang="en-US" altLang="zh-CN" sz="1400" b="1"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or  ‘1’=‘1’ </a:t>
            </a:r>
            <a:r>
              <a:rPr lang="en-US" altLang="zh-CN" sz="1400" dirty="0" smtClean="0">
                <a:latin typeface="微软雅黑" pitchFamily="34" charset="-122"/>
                <a:ea typeface="微软雅黑" pitchFamily="34" charset="-122"/>
              </a:rPr>
              <a:t>and pwd =</a:t>
            </a:r>
            <a:r>
              <a:rPr lang="en-US" altLang="zh-CN" sz="1400" b="1"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‘123456</a:t>
            </a:r>
            <a:r>
              <a:rPr lang="en-US" altLang="zh-CN" sz="1500" dirty="0" smtClean="0">
                <a:latin typeface="微软雅黑" pitchFamily="34" charset="-122"/>
                <a:ea typeface="微软雅黑" pitchFamily="34" charset="-122"/>
              </a:rPr>
              <a:t>’</a:t>
            </a:r>
            <a:endParaRPr lang="zh-CN" altLang="en-US" sz="1500" dirty="0" smtClean="0">
              <a:latin typeface="微软雅黑" pitchFamily="34" charset="-122"/>
              <a:ea typeface="微软雅黑" pitchFamily="34" charset="-122"/>
            </a:endParaRPr>
          </a:p>
        </p:txBody>
      </p:sp>
      <p:cxnSp>
        <p:nvCxnSpPr>
          <p:cNvPr id="14" name="直接箭头连接符 13"/>
          <p:cNvCxnSpPr>
            <a:stCxn id="9" idx="0"/>
          </p:cNvCxnSpPr>
          <p:nvPr/>
        </p:nvCxnSpPr>
        <p:spPr bwMode="auto">
          <a:xfrm flipV="1">
            <a:off x="3687929" y="3398935"/>
            <a:ext cx="619164" cy="176277"/>
          </a:xfrm>
          <a:prstGeom prst="straightConnector1">
            <a:avLst/>
          </a:prstGeom>
          <a:noFill/>
          <a:ln w="6350" cap="flat" cmpd="sng" algn="ctr">
            <a:solidFill>
              <a:srgbClr val="FF0000"/>
            </a:solidFill>
            <a:prstDash val="solid"/>
            <a:round/>
            <a:headEnd type="none" w="med" len="med"/>
            <a:tailEnd type="arrow"/>
          </a:ln>
          <a:effectLst/>
        </p:spPr>
      </p:cxnSp>
      <p:cxnSp>
        <p:nvCxnSpPr>
          <p:cNvPr id="15" name="直接箭头连接符 14"/>
          <p:cNvCxnSpPr>
            <a:stCxn id="10" idx="0"/>
          </p:cNvCxnSpPr>
          <p:nvPr/>
        </p:nvCxnSpPr>
        <p:spPr bwMode="auto">
          <a:xfrm flipV="1">
            <a:off x="5348337" y="3389294"/>
            <a:ext cx="528483" cy="201116"/>
          </a:xfrm>
          <a:prstGeom prst="straightConnector1">
            <a:avLst/>
          </a:prstGeom>
          <a:noFill/>
          <a:ln w="6350" cap="flat" cmpd="sng" algn="ctr">
            <a:solidFill>
              <a:srgbClr val="FF0000"/>
            </a:solidFill>
            <a:prstDash val="solid"/>
            <a:round/>
            <a:headEnd type="none" w="med" len="med"/>
            <a:tailEnd type="arrow"/>
          </a:ln>
          <a:effectLst/>
        </p:spPr>
      </p:cxnSp>
      <p:sp>
        <p:nvSpPr>
          <p:cNvPr id="16" name="下箭头 15"/>
          <p:cNvSpPr/>
          <p:nvPr/>
        </p:nvSpPr>
        <p:spPr bwMode="auto">
          <a:xfrm>
            <a:off x="4571792" y="3921901"/>
            <a:ext cx="508119" cy="205904"/>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600" b="1" smtClean="0">
              <a:latin typeface="微软雅黑" pitchFamily="34" charset="-122"/>
              <a:ea typeface="微软雅黑" pitchFamily="34" charset="-122"/>
            </a:endParaRPr>
          </a:p>
        </p:txBody>
      </p:sp>
      <p:sp>
        <p:nvSpPr>
          <p:cNvPr id="27" name="云形标注 26"/>
          <p:cNvSpPr/>
          <p:nvPr/>
        </p:nvSpPr>
        <p:spPr bwMode="auto">
          <a:xfrm>
            <a:off x="6943759" y="2530372"/>
            <a:ext cx="1681382" cy="1048831"/>
          </a:xfrm>
          <a:prstGeom prst="cloudCallout">
            <a:avLst>
              <a:gd name="adj1" fmla="val -44160"/>
              <a:gd name="adj2" fmla="val 92092"/>
            </a:avLst>
          </a:prstGeom>
          <a:solidFill>
            <a:schemeClr val="accent1">
              <a:lumMod val="40000"/>
              <a:lumOff val="60000"/>
            </a:schemeClr>
          </a:solidFill>
          <a:ln>
            <a:solidFill>
              <a:schemeClr val="accent5">
                <a:lumMod val="50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只要</a:t>
            </a:r>
            <a:r>
              <a:rPr lang="en-US" altLang="zh-CN" sz="1200" dirty="0" smtClean="0">
                <a:latin typeface="微软雅黑" pitchFamily="34" charset="-122"/>
                <a:ea typeface="微软雅黑" pitchFamily="34" charset="-122"/>
              </a:rPr>
              <a:t>Jack</a:t>
            </a:r>
            <a:r>
              <a:rPr lang="zh-CN" altLang="en-US" sz="1200" dirty="0" smtClean="0">
                <a:latin typeface="微软雅黑" pitchFamily="34" charset="-122"/>
                <a:ea typeface="微软雅黑" pitchFamily="34" charset="-122"/>
              </a:rPr>
              <a:t>是有效用户，便可以绕开对口令的验证</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cstate="print"/>
          <a:srcRect/>
          <a:stretch>
            <a:fillRect/>
          </a:stretch>
        </p:blipFill>
        <p:spPr bwMode="auto">
          <a:xfrm>
            <a:off x="2224965" y="2063530"/>
            <a:ext cx="2337099" cy="412046"/>
          </a:xfrm>
          <a:prstGeom prst="rect">
            <a:avLst/>
          </a:prstGeom>
          <a:noFill/>
          <a:ln w="9525">
            <a:noFill/>
            <a:miter lim="800000"/>
            <a:headEnd/>
            <a:tailEnd/>
          </a:ln>
        </p:spPr>
      </p:pic>
      <p:sp>
        <p:nvSpPr>
          <p:cNvPr id="21" name="矩形 20"/>
          <p:cNvSpPr/>
          <p:nvPr/>
        </p:nvSpPr>
        <p:spPr>
          <a:xfrm>
            <a:off x="503238" y="1940649"/>
            <a:ext cx="1614545" cy="461665"/>
          </a:xfrm>
          <a:prstGeom prst="rect">
            <a:avLst/>
          </a:prstGeom>
        </p:spPr>
        <p:txBody>
          <a:bodyPr wrap="none">
            <a:spAutoFit/>
          </a:bodyPr>
          <a:lstStyle/>
          <a:p>
            <a:pPr marL="0" indent="0">
              <a:lnSpc>
                <a:spcPct val="150000"/>
              </a:lnSpc>
              <a:buNone/>
            </a:pPr>
            <a:r>
              <a:rPr lang="en-US" altLang="zh-CN" sz="1600" b="1" dirty="0" smtClean="0">
                <a:latin typeface="微软雅黑" pitchFamily="34" charset="-122"/>
                <a:ea typeface="微软雅黑" pitchFamily="34" charset="-122"/>
              </a:rPr>
              <a:t>SQL</a:t>
            </a:r>
            <a:r>
              <a:rPr lang="zh-CN" altLang="en-US" sz="1600" b="1" dirty="0" smtClean="0">
                <a:latin typeface="微软雅黑" pitchFamily="34" charset="-122"/>
                <a:ea typeface="微软雅黑" pitchFamily="34" charset="-122"/>
              </a:rPr>
              <a:t>注入原理：</a:t>
            </a:r>
            <a:endParaRPr lang="en-US" altLang="zh-CN" sz="1600" b="1" dirty="0" smtClean="0">
              <a:latin typeface="微软雅黑" pitchFamily="34" charset="-122"/>
              <a:ea typeface="微软雅黑" pitchFamily="34" charset="-122"/>
            </a:endParaRPr>
          </a:p>
        </p:txBody>
      </p:sp>
      <p:pic>
        <p:nvPicPr>
          <p:cNvPr id="566274" name="Picture 2" descr="http://t2.gstatic.com/images?q=tbn:ANd9GcSD8Ms3lT0l6yPw4hchNPCQfQE7y-EAq9DOMq8g0MOvNoUIc7MjMg"/>
          <p:cNvPicPr>
            <a:picLocks noChangeAspect="1" noChangeArrowheads="1"/>
          </p:cNvPicPr>
          <p:nvPr/>
        </p:nvPicPr>
        <p:blipFill>
          <a:blip r:embed="rId4" cstate="print"/>
          <a:srcRect/>
          <a:stretch>
            <a:fillRect/>
          </a:stretch>
        </p:blipFill>
        <p:spPr bwMode="auto">
          <a:xfrm>
            <a:off x="6523788" y="925513"/>
            <a:ext cx="2101353" cy="10910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6274"/>
                                        </p:tgtEl>
                                        <p:attrNameLst>
                                          <p:attrName>style.visibility</p:attrName>
                                        </p:attrNameLst>
                                      </p:cBhvr>
                                      <p:to>
                                        <p:strVal val="visible"/>
                                      </p:to>
                                    </p:set>
                                    <p:animEffect transition="in" filter="blinds(horizontal)">
                                      <p:cBhvr>
                                        <p:cTn id="10" dur="500"/>
                                        <p:tgtEl>
                                          <p:spTgt spid="5662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blinds(horizontal)">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linds(horizontal)">
                                      <p:cBhvr>
                                        <p:cTn id="64" dur="500"/>
                                        <p:tgtEl>
                                          <p:spTgt spid="11"/>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linds(horizontal)">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p:bldP spid="8" grpId="0"/>
      <p:bldP spid="9" grpId="0" animBg="1"/>
      <p:bldP spid="10" grpId="0" animBg="1"/>
      <p:bldP spid="11" grpId="0" animBg="1"/>
      <p:bldP spid="16" grpId="0" animBg="1"/>
      <p:bldP spid="27"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42894"/>
            <a:ext cx="8066635" cy="438553"/>
          </a:xfrm>
        </p:spPr>
        <p:txBody>
          <a:bodyPr lIns="68553" tIns="34276" rIns="68553" bIns="34276" anchor="ctr">
            <a:spAutoFit/>
          </a:bodyPr>
          <a:lstStyle/>
          <a:p>
            <a:r>
              <a:rPr lang="en-US" altLang="zh-CN" sz="2400" dirty="0" smtClean="0">
                <a:cs typeface="+mn-cs"/>
              </a:rPr>
              <a:t>SQL</a:t>
            </a:r>
            <a:r>
              <a:rPr lang="zh-CN" altLang="en-US" sz="2400" dirty="0" smtClean="0">
                <a:cs typeface="+mn-cs"/>
              </a:rPr>
              <a:t>注入的危害</a:t>
            </a:r>
            <a:endParaRPr lang="zh-CN" altLang="en-US" sz="2400" dirty="0">
              <a:cs typeface="+mn-cs"/>
            </a:endParaRPr>
          </a:p>
        </p:txBody>
      </p:sp>
      <p:sp>
        <p:nvSpPr>
          <p:cNvPr id="6" name="矩形 5"/>
          <p:cNvSpPr/>
          <p:nvPr/>
        </p:nvSpPr>
        <p:spPr>
          <a:xfrm>
            <a:off x="434523" y="847689"/>
            <a:ext cx="8204652" cy="1274195"/>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使系统某些业务功能异常或失效</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zh-CN" sz="1600" dirty="0" smtClean="0">
                <a:latin typeface="微软雅黑" pitchFamily="34" charset="-122"/>
                <a:ea typeface="微软雅黑" pitchFamily="34" charset="-122"/>
              </a:rPr>
              <a:t>获取</a:t>
            </a:r>
            <a:r>
              <a:rPr lang="zh-CN" altLang="en-US" sz="1600" dirty="0" smtClean="0">
                <a:latin typeface="微软雅黑" pitchFamily="34" charset="-122"/>
                <a:ea typeface="微软雅黑" pitchFamily="34" charset="-122"/>
              </a:rPr>
              <a:t>、修改</a:t>
            </a:r>
            <a:r>
              <a:rPr lang="zh-CN" altLang="zh-CN" sz="1600" dirty="0" smtClean="0">
                <a:latin typeface="微软雅黑" pitchFamily="34" charset="-122"/>
                <a:ea typeface="微软雅黑" pitchFamily="34" charset="-122"/>
              </a:rPr>
              <a:t>数据库中数据</a:t>
            </a:r>
            <a:r>
              <a:rPr lang="zh-CN" altLang="en-US" sz="1600" dirty="0" smtClean="0">
                <a:latin typeface="微软雅黑" pitchFamily="34" charset="-122"/>
                <a:ea typeface="微软雅黑" pitchFamily="34" charset="-122"/>
              </a:rPr>
              <a:t>，导致敏感数据泄露与篡改</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探知数据库类型、结构，有助于其进一步发动其他攻击</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修改数据库配置，控制服务器，进行恶意的活动 </a:t>
            </a:r>
          </a:p>
        </p:txBody>
      </p:sp>
      <p:sp>
        <p:nvSpPr>
          <p:cNvPr id="5" name="矩形 4"/>
          <p:cNvSpPr/>
          <p:nvPr/>
        </p:nvSpPr>
        <p:spPr bwMode="auto">
          <a:xfrm>
            <a:off x="2518656" y="2175443"/>
            <a:ext cx="1728192" cy="216024"/>
          </a:xfrm>
          <a:prstGeom prst="rect">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矩形 7"/>
          <p:cNvSpPr/>
          <p:nvPr/>
        </p:nvSpPr>
        <p:spPr bwMode="auto">
          <a:xfrm>
            <a:off x="4902745" y="2348807"/>
            <a:ext cx="3511685" cy="2193030"/>
          </a:xfrm>
          <a:prstGeom prst="rect">
            <a:avLst/>
          </a:prstGeom>
          <a:solidFill>
            <a:schemeClr val="bg1">
              <a:lumMod val="9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9" name="Picture 1"/>
          <p:cNvPicPr>
            <a:picLocks noChangeAspect="1" noChangeArrowheads="1"/>
          </p:cNvPicPr>
          <p:nvPr/>
        </p:nvPicPr>
        <p:blipFill>
          <a:blip r:embed="rId3" cstate="print"/>
          <a:srcRect/>
          <a:stretch>
            <a:fillRect/>
          </a:stretch>
        </p:blipFill>
        <p:spPr bwMode="auto">
          <a:xfrm>
            <a:off x="670032" y="2352368"/>
            <a:ext cx="1079412" cy="726951"/>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2830272" y="2523911"/>
            <a:ext cx="857250" cy="181068"/>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a:stretch>
            <a:fillRect/>
          </a:stretch>
        </p:blipFill>
        <p:spPr bwMode="auto">
          <a:xfrm>
            <a:off x="6572680" y="2801526"/>
            <a:ext cx="1440160" cy="471488"/>
          </a:xfrm>
          <a:prstGeom prst="rect">
            <a:avLst/>
          </a:prstGeom>
          <a:noFill/>
          <a:ln w="9525">
            <a:noFill/>
            <a:miter lim="800000"/>
            <a:headEnd/>
            <a:tailEnd/>
          </a:ln>
        </p:spPr>
      </p:pic>
      <p:sp>
        <p:nvSpPr>
          <p:cNvPr id="14" name="流程图: 磁盘 13"/>
          <p:cNvSpPr/>
          <p:nvPr/>
        </p:nvSpPr>
        <p:spPr bwMode="auto">
          <a:xfrm>
            <a:off x="6538700" y="3528276"/>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5" name="TextBox 14"/>
          <p:cNvSpPr txBox="1"/>
          <p:nvPr/>
        </p:nvSpPr>
        <p:spPr>
          <a:xfrm>
            <a:off x="7460323" y="2348807"/>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6" name="TextBox 15"/>
          <p:cNvSpPr txBox="1"/>
          <p:nvPr/>
        </p:nvSpPr>
        <p:spPr>
          <a:xfrm>
            <a:off x="6538700" y="2884724"/>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7" name="TextBox 16"/>
          <p:cNvSpPr txBox="1"/>
          <p:nvPr/>
        </p:nvSpPr>
        <p:spPr>
          <a:xfrm>
            <a:off x="6866222" y="3625159"/>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8" name="矩形 17"/>
          <p:cNvSpPr/>
          <p:nvPr/>
        </p:nvSpPr>
        <p:spPr>
          <a:xfrm>
            <a:off x="2440105" y="210816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19" name="TextBox 18"/>
          <p:cNvSpPr txBox="1"/>
          <p:nvPr/>
        </p:nvSpPr>
        <p:spPr>
          <a:xfrm>
            <a:off x="2634922" y="2155987"/>
            <a:ext cx="17075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含有攻击字符</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请求</a:t>
            </a:r>
            <a:endParaRPr lang="zh-CN" altLang="en-US" sz="1200" dirty="0">
              <a:latin typeface="微软雅黑" pitchFamily="34" charset="-122"/>
              <a:ea typeface="微软雅黑" pitchFamily="34" charset="-122"/>
            </a:endParaRPr>
          </a:p>
        </p:txBody>
      </p:sp>
      <p:cxnSp>
        <p:nvCxnSpPr>
          <p:cNvPr id="20" name="直接箭头连接符 19"/>
          <p:cNvCxnSpPr/>
          <p:nvPr/>
        </p:nvCxnSpPr>
        <p:spPr bwMode="auto">
          <a:xfrm>
            <a:off x="3694368" y="2622398"/>
            <a:ext cx="1440160"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bwMode="auto">
          <a:xfrm>
            <a:off x="1822160" y="2622398"/>
            <a:ext cx="10081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bwMode="auto">
          <a:xfrm flipH="1">
            <a:off x="1822160" y="2784416"/>
            <a:ext cx="3248744"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爆炸形 2 23"/>
          <p:cNvSpPr/>
          <p:nvPr/>
        </p:nvSpPr>
        <p:spPr bwMode="auto">
          <a:xfrm>
            <a:off x="5058038" y="2348807"/>
            <a:ext cx="1440160" cy="584076"/>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5" name="TextBox 24"/>
          <p:cNvSpPr txBox="1"/>
          <p:nvPr/>
        </p:nvSpPr>
        <p:spPr>
          <a:xfrm>
            <a:off x="5418079" y="251256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绕过检查</a:t>
            </a:r>
            <a:endParaRPr lang="zh-CN" altLang="en-US" sz="1200" dirty="0">
              <a:latin typeface="微软雅黑" pitchFamily="34" charset="-122"/>
              <a:ea typeface="微软雅黑" pitchFamily="34" charset="-122"/>
            </a:endParaRPr>
          </a:p>
        </p:txBody>
      </p:sp>
      <p:sp>
        <p:nvSpPr>
          <p:cNvPr id="26" name="矩形 25"/>
          <p:cNvSpPr/>
          <p:nvPr/>
        </p:nvSpPr>
        <p:spPr>
          <a:xfrm>
            <a:off x="5202054" y="24629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27" name="爆炸形 2 26"/>
          <p:cNvSpPr/>
          <p:nvPr/>
        </p:nvSpPr>
        <p:spPr bwMode="auto">
          <a:xfrm>
            <a:off x="5028854" y="2908061"/>
            <a:ext cx="1485458" cy="531938"/>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5408351" y="303552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篡改数据</a:t>
            </a:r>
            <a:endParaRPr lang="zh-CN" altLang="en-US" sz="1200" dirty="0">
              <a:latin typeface="微软雅黑" pitchFamily="34" charset="-122"/>
              <a:ea typeface="微软雅黑" pitchFamily="34" charset="-122"/>
            </a:endParaRPr>
          </a:p>
        </p:txBody>
      </p:sp>
      <p:sp>
        <p:nvSpPr>
          <p:cNvPr id="29" name="矩形 28"/>
          <p:cNvSpPr/>
          <p:nvPr/>
        </p:nvSpPr>
        <p:spPr>
          <a:xfrm>
            <a:off x="5188358" y="2997023"/>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30" name="爆炸形 2 29"/>
          <p:cNvSpPr/>
          <p:nvPr/>
        </p:nvSpPr>
        <p:spPr bwMode="auto">
          <a:xfrm>
            <a:off x="5088812" y="3932792"/>
            <a:ext cx="1440160" cy="524247"/>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1" name="爆炸形 2 30"/>
          <p:cNvSpPr/>
          <p:nvPr/>
        </p:nvSpPr>
        <p:spPr bwMode="auto">
          <a:xfrm>
            <a:off x="5028854" y="3393110"/>
            <a:ext cx="1440160" cy="547465"/>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2" name="矩形 31"/>
          <p:cNvSpPr/>
          <p:nvPr/>
        </p:nvSpPr>
        <p:spPr>
          <a:xfrm>
            <a:off x="5182598" y="3462211"/>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33" name="TextBox 32"/>
          <p:cNvSpPr txBox="1"/>
          <p:nvPr/>
        </p:nvSpPr>
        <p:spPr>
          <a:xfrm>
            <a:off x="5380620" y="3439999"/>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探测数据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库结构</a:t>
            </a:r>
            <a:endParaRPr lang="zh-CN" altLang="en-US" sz="1200" dirty="0">
              <a:latin typeface="微软雅黑" pitchFamily="34" charset="-122"/>
              <a:ea typeface="微软雅黑" pitchFamily="34" charset="-122"/>
            </a:endParaRPr>
          </a:p>
        </p:txBody>
      </p:sp>
      <p:sp>
        <p:nvSpPr>
          <p:cNvPr id="34" name="矩形 33"/>
          <p:cNvSpPr/>
          <p:nvPr/>
        </p:nvSpPr>
        <p:spPr>
          <a:xfrm>
            <a:off x="5211782" y="401248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35" name="TextBox 34"/>
          <p:cNvSpPr txBox="1"/>
          <p:nvPr/>
        </p:nvSpPr>
        <p:spPr>
          <a:xfrm>
            <a:off x="5415107" y="4059256"/>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控制系统</a:t>
            </a:r>
            <a:endParaRPr lang="zh-CN" altLang="en-US" sz="1200" dirty="0">
              <a:latin typeface="微软雅黑" pitchFamily="34" charset="-122"/>
              <a:ea typeface="微软雅黑" pitchFamily="34" charset="-122"/>
            </a:endParaRPr>
          </a:p>
        </p:txBody>
      </p:sp>
      <p:sp>
        <p:nvSpPr>
          <p:cNvPr id="36" name="爆炸形 2 35"/>
          <p:cNvSpPr/>
          <p:nvPr/>
        </p:nvSpPr>
        <p:spPr bwMode="auto">
          <a:xfrm>
            <a:off x="2440105" y="2755769"/>
            <a:ext cx="1560592" cy="928155"/>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TextBox 36"/>
          <p:cNvSpPr txBox="1"/>
          <p:nvPr/>
        </p:nvSpPr>
        <p:spPr>
          <a:xfrm>
            <a:off x="2884421" y="3012172"/>
            <a:ext cx="800219"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38" name="矩形 37"/>
          <p:cNvSpPr/>
          <p:nvPr/>
        </p:nvSpPr>
        <p:spPr>
          <a:xfrm>
            <a:off x="2684927" y="301217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565250" name="Picture 2" descr="http://t3.gstatic.com/images?q=tbn:ANd9GcSsgd0aWT2AuaURny6sK3LYusg_NEE1VwWf4EfmgN2jvue7BCiq"/>
          <p:cNvPicPr>
            <a:picLocks noChangeAspect="1" noChangeArrowheads="1"/>
          </p:cNvPicPr>
          <p:nvPr/>
        </p:nvPicPr>
        <p:blipFill>
          <a:blip r:embed="rId6" cstate="print"/>
          <a:srcRect/>
          <a:stretch>
            <a:fillRect/>
          </a:stretch>
        </p:blipFill>
        <p:spPr bwMode="auto">
          <a:xfrm>
            <a:off x="3766376" y="2676404"/>
            <a:ext cx="538386" cy="21602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a:t>
            </a:r>
            <a:r>
              <a:rPr lang="zh-CN" altLang="en-US" sz="2400" dirty="0" smtClean="0">
                <a:cs typeface="+mn-cs"/>
              </a:rPr>
              <a:t>利用</a:t>
            </a:r>
            <a:r>
              <a:rPr lang="en-US" altLang="zh-CN" sz="2400" dirty="0" smtClean="0">
                <a:cs typeface="+mn-cs"/>
              </a:rPr>
              <a:t>SQL</a:t>
            </a:r>
            <a:r>
              <a:rPr lang="zh-CN" altLang="en-US" sz="2400" dirty="0" smtClean="0">
                <a:cs typeface="+mn-cs"/>
              </a:rPr>
              <a:t>注入攻击</a:t>
            </a:r>
            <a:r>
              <a:rPr lang="en-US" altLang="zh-CN" sz="2400" dirty="0" smtClean="0">
                <a:cs typeface="+mn-cs"/>
              </a:rPr>
              <a:t>Sony</a:t>
            </a:r>
            <a:r>
              <a:rPr lang="zh-CN" altLang="en-US" sz="2400" dirty="0" smtClean="0">
                <a:cs typeface="+mn-cs"/>
              </a:rPr>
              <a:t>网站获取敏感信息</a:t>
            </a:r>
            <a:endParaRPr lang="zh-CN" altLang="en-US" sz="2400" dirty="0">
              <a:cs typeface="+mn-cs"/>
            </a:endParaRPr>
          </a:p>
        </p:txBody>
      </p:sp>
      <p:sp>
        <p:nvSpPr>
          <p:cNvPr id="3" name="内容占位符 2"/>
          <p:cNvSpPr>
            <a:spLocks noGrp="1"/>
          </p:cNvSpPr>
          <p:nvPr>
            <p:ph idx="1"/>
          </p:nvPr>
        </p:nvSpPr>
        <p:spPr>
          <a:xfrm>
            <a:off x="464325" y="953073"/>
            <a:ext cx="5527913" cy="3453921"/>
          </a:xfrm>
        </p:spPr>
        <p:txBody>
          <a:bodyPr/>
          <a:lstStyle/>
          <a:p>
            <a:pPr marL="0" indent="0">
              <a:lnSpc>
                <a:spcPct val="120000"/>
              </a:lnSpc>
              <a:buNone/>
            </a:pPr>
            <a:r>
              <a:rPr lang="en-US" altLang="zh-CN" b="0" dirty="0" smtClean="0"/>
              <a:t>2011</a:t>
            </a:r>
            <a:r>
              <a:rPr lang="zh-CN" altLang="en-US" b="0" dirty="0" smtClean="0"/>
              <a:t>年</a:t>
            </a:r>
            <a:r>
              <a:rPr lang="en-US" altLang="zh-CN" b="0" dirty="0" smtClean="0"/>
              <a:t>6</a:t>
            </a:r>
            <a:r>
              <a:rPr lang="zh-CN" altLang="en-US" b="0" dirty="0" smtClean="0"/>
              <a:t>月，名为</a:t>
            </a:r>
            <a:r>
              <a:rPr lang="en-US" altLang="zh-CN" b="0" dirty="0" smtClean="0"/>
              <a:t>LulzSec</a:t>
            </a:r>
            <a:r>
              <a:rPr lang="zh-CN" altLang="en-US" b="0" dirty="0" smtClean="0"/>
              <a:t>的黑客组织宣布攻击了索尼公司的网站</a:t>
            </a:r>
            <a:r>
              <a:rPr lang="en-US" altLang="zh-CN" b="0" dirty="0" smtClean="0"/>
              <a:t>sonypictures.com </a:t>
            </a:r>
            <a:r>
              <a:rPr lang="zh-CN" altLang="en-US" b="0" dirty="0" smtClean="0"/>
              <a:t>，并且已经获取了</a:t>
            </a:r>
            <a:r>
              <a:rPr lang="en-US" altLang="zh-CN" b="0" dirty="0" smtClean="0"/>
              <a:t>100</a:t>
            </a:r>
            <a:r>
              <a:rPr lang="zh-CN" altLang="en-US" b="0" dirty="0" smtClean="0"/>
              <a:t>万用户的个人信息，包括用户名，密码，家庭地址，生日和其他一些敏感信息。同时，该组织表示还获取了</a:t>
            </a:r>
            <a:r>
              <a:rPr lang="en-US" altLang="zh-CN" b="0" dirty="0" smtClean="0"/>
              <a:t>7.5</a:t>
            </a:r>
            <a:r>
              <a:rPr lang="zh-CN" altLang="en-US" b="0" dirty="0" smtClean="0"/>
              <a:t>万份“音乐密码”和</a:t>
            </a:r>
            <a:r>
              <a:rPr lang="en-US" altLang="zh-CN" b="0" dirty="0" smtClean="0"/>
              <a:t>350</a:t>
            </a:r>
            <a:r>
              <a:rPr lang="zh-CN" altLang="en-US" b="0" dirty="0" smtClean="0"/>
              <a:t>万份“音乐优惠券”。</a:t>
            </a:r>
            <a:endParaRPr lang="en-US" altLang="zh-CN" b="0" dirty="0" smtClean="0"/>
          </a:p>
          <a:p>
            <a:pPr marL="0" indent="0">
              <a:lnSpc>
                <a:spcPct val="120000"/>
              </a:lnSpc>
              <a:buNone/>
            </a:pPr>
            <a:r>
              <a:rPr lang="en-US" altLang="zh-CN" b="0" dirty="0" smtClean="0"/>
              <a:t>LulzSec</a:t>
            </a:r>
            <a:r>
              <a:rPr lang="zh-CN" altLang="en-US" b="0" dirty="0" smtClean="0"/>
              <a:t>声称只是通过简单的</a:t>
            </a:r>
            <a:r>
              <a:rPr lang="en-US" altLang="zh-CN" b="0" dirty="0" smtClean="0"/>
              <a:t>SQL</a:t>
            </a:r>
            <a:r>
              <a:rPr lang="zh-CN" altLang="en-US" b="0" dirty="0" smtClean="0"/>
              <a:t>注入技术就获取了资料，“通过一次</a:t>
            </a:r>
            <a:r>
              <a:rPr lang="en-US" altLang="zh-CN" b="0" dirty="0" smtClean="0"/>
              <a:t>SQL</a:t>
            </a:r>
            <a:r>
              <a:rPr lang="zh-CN" altLang="en-US" b="0" dirty="0" smtClean="0"/>
              <a:t>注入，我们就获得了全部信息。你为何信任这样一家无法抵御简单攻击的公司？”，说明</a:t>
            </a:r>
            <a:r>
              <a:rPr lang="en-US" altLang="zh-CN" b="0" dirty="0" smtClean="0"/>
              <a:t>sonypictures.com</a:t>
            </a:r>
            <a:r>
              <a:rPr lang="zh-CN" altLang="en-US" b="0" dirty="0" smtClean="0"/>
              <a:t>的网站安全性太差，非常容易被攻击。</a:t>
            </a:r>
          </a:p>
          <a:p>
            <a:endParaRPr lang="zh-CN" altLang="en-US" b="0" dirty="0"/>
          </a:p>
        </p:txBody>
      </p:sp>
      <p:pic>
        <p:nvPicPr>
          <p:cNvPr id="4" name="Picture 2" descr="http://t3.gstatic.com/images?q=tbn:ANd9GcQNj2swXmlLbsHXnb7S-ZN1uNMPPRYtilyaC1EP395Sn2_qBxAF0A"/>
          <p:cNvPicPr>
            <a:picLocks noChangeAspect="1" noChangeArrowheads="1"/>
          </p:cNvPicPr>
          <p:nvPr/>
        </p:nvPicPr>
        <p:blipFill>
          <a:blip r:embed="rId3" cstate="print"/>
          <a:srcRect/>
          <a:stretch>
            <a:fillRect/>
          </a:stretch>
        </p:blipFill>
        <p:spPr bwMode="auto">
          <a:xfrm>
            <a:off x="6353175" y="925513"/>
            <a:ext cx="2286000" cy="917600"/>
          </a:xfrm>
          <a:prstGeom prst="rect">
            <a:avLst/>
          </a:prstGeom>
          <a:noFill/>
        </p:spPr>
      </p:pic>
      <p:pic>
        <p:nvPicPr>
          <p:cNvPr id="5" name="Picture 9"/>
          <p:cNvPicPr>
            <a:picLocks noChangeAspect="1" noChangeArrowheads="1"/>
          </p:cNvPicPr>
          <p:nvPr/>
        </p:nvPicPr>
        <p:blipFill>
          <a:blip r:embed="rId4" cstate="print"/>
          <a:srcRect/>
          <a:stretch>
            <a:fillRect/>
          </a:stretch>
        </p:blipFill>
        <p:spPr bwMode="auto">
          <a:xfrm>
            <a:off x="6323991" y="1989033"/>
            <a:ext cx="2304182" cy="1188132"/>
          </a:xfrm>
          <a:prstGeom prst="rect">
            <a:avLst/>
          </a:prstGeom>
          <a:noFill/>
          <a:ln w="9525">
            <a:noFill/>
            <a:miter lim="800000"/>
            <a:headEnd/>
            <a:tailEnd/>
          </a:ln>
        </p:spPr>
      </p:pic>
      <p:pic>
        <p:nvPicPr>
          <p:cNvPr id="6" name="Picture 11" descr="http://t2.gstatic.com/images?q=tbn:ANd9GcQaYYJT23RoLGDWSjv1j9SU4YuBgSFPP-k07kow6cPOYX6ayJttQw"/>
          <p:cNvPicPr>
            <a:picLocks noChangeAspect="1" noChangeArrowheads="1"/>
          </p:cNvPicPr>
          <p:nvPr/>
        </p:nvPicPr>
        <p:blipFill>
          <a:blip r:embed="rId5" cstate="print"/>
          <a:srcRect/>
          <a:stretch>
            <a:fillRect/>
          </a:stretch>
        </p:blipFill>
        <p:spPr bwMode="auto">
          <a:xfrm>
            <a:off x="6353175" y="3381840"/>
            <a:ext cx="2304182" cy="103584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503312" y="2600956"/>
            <a:ext cx="8126135" cy="1940881"/>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1498" y="194254"/>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a:t>
            </a:r>
            <a:r>
              <a:rPr lang="en-US" altLang="zh-CN" sz="2400" dirty="0" smtClean="0">
                <a:cs typeface="+mn-cs"/>
              </a:rPr>
              <a:t>SQL</a:t>
            </a:r>
            <a:r>
              <a:rPr lang="zh-CN" altLang="en-US" sz="2400" dirty="0" smtClean="0">
                <a:cs typeface="+mn-cs"/>
              </a:rPr>
              <a:t>注入绕过登录验证</a:t>
            </a:r>
            <a:endParaRPr lang="zh-CN" altLang="en-US" sz="2400" dirty="0">
              <a:cs typeface="+mn-cs"/>
            </a:endParaRPr>
          </a:p>
        </p:txBody>
      </p:sp>
      <p:graphicFrame>
        <p:nvGraphicFramePr>
          <p:cNvPr id="55301" name="Object 5"/>
          <p:cNvGraphicFramePr>
            <a:graphicFrameLocks noChangeAspect="1"/>
          </p:cNvGraphicFramePr>
          <p:nvPr/>
        </p:nvGraphicFramePr>
        <p:xfrm>
          <a:off x="5955219" y="2630141"/>
          <a:ext cx="2232174" cy="638175"/>
        </p:xfrm>
        <a:graphic>
          <a:graphicData uri="http://schemas.openxmlformats.org/presentationml/2006/ole">
            <p:oleObj spid="_x0000_s1026" name="包" showAsIcon="1" r:id="rId4" imgW="2006640" imgH="712440" progId="Package">
              <p:embed/>
            </p:oleObj>
          </a:graphicData>
        </a:graphic>
      </p:graphicFrame>
      <p:sp>
        <p:nvSpPr>
          <p:cNvPr id="12" name="矩形 11"/>
          <p:cNvSpPr/>
          <p:nvPr/>
        </p:nvSpPr>
        <p:spPr>
          <a:xfrm>
            <a:off x="503238" y="917328"/>
            <a:ext cx="3816424" cy="1600437"/>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登录页面中，利用后台</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注入漏洞，使用有效管理员帐号绕过口令验证登录到目标系统中</a:t>
            </a:r>
            <a:endParaRPr lang="zh-CN" altLang="en-US" sz="1400" dirty="0">
              <a:latin typeface="微软雅黑" pitchFamily="34" charset="-122"/>
              <a:ea typeface="微软雅黑" pitchFamily="34" charset="-122"/>
            </a:endParaRPr>
          </a:p>
        </p:txBody>
      </p:sp>
      <p:graphicFrame>
        <p:nvGraphicFramePr>
          <p:cNvPr id="55302" name="Object 6"/>
          <p:cNvGraphicFramePr>
            <a:graphicFrameLocks noChangeAspect="1"/>
          </p:cNvGraphicFramePr>
          <p:nvPr/>
        </p:nvGraphicFramePr>
        <p:xfrm>
          <a:off x="1341369" y="2017558"/>
          <a:ext cx="1956309" cy="544487"/>
        </p:xfrm>
        <a:graphic>
          <a:graphicData uri="http://schemas.openxmlformats.org/presentationml/2006/ole">
            <p:oleObj spid="_x0000_s1027" name="包" showAsIcon="1" r:id="rId5" imgW="2425680" imgH="712440" progId="Package">
              <p:embed/>
            </p:oleObj>
          </a:graphicData>
        </a:graphic>
      </p:graphicFrame>
      <p:sp>
        <p:nvSpPr>
          <p:cNvPr id="15" name="矩形 14"/>
          <p:cNvSpPr/>
          <p:nvPr/>
        </p:nvSpPr>
        <p:spPr>
          <a:xfrm>
            <a:off x="4472784" y="925513"/>
            <a:ext cx="4156663" cy="1592252"/>
          </a:xfrm>
          <a:prstGeom prst="rect">
            <a:avLst/>
          </a:prstGeom>
          <a:ln>
            <a:solidFill>
              <a:schemeClr val="accent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进入系统登录页面，选择</a:t>
            </a:r>
            <a:r>
              <a:rPr lang="en-US" altLang="zh-CN" sz="1400" dirty="0" smtClean="0">
                <a:latin typeface="微软雅黑" pitchFamily="34" charset="-122"/>
                <a:ea typeface="微软雅黑" pitchFamily="34" charset="-122"/>
              </a:rPr>
              <a:t>Neville Bartholomew</a:t>
            </a:r>
            <a:r>
              <a:rPr lang="zh-CN" altLang="en-US" sz="1400" dirty="0" smtClean="0">
                <a:latin typeface="微软雅黑" pitchFamily="34" charset="-122"/>
                <a:ea typeface="微软雅黑" pitchFamily="34" charset="-122"/>
              </a:rPr>
              <a:t>管理员帐号</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拦截工具更改口令请求参数，替换为“</a:t>
            </a:r>
            <a:r>
              <a:rPr lang="en-US" altLang="zh-CN" sz="1400" dirty="0" smtClean="0">
                <a:latin typeface="微软雅黑" pitchFamily="34" charset="-122"/>
                <a:ea typeface="微软雅黑" pitchFamily="34" charset="-122"/>
              </a:rPr>
              <a:t>x’ or ’a’=‘a</a:t>
            </a:r>
            <a:r>
              <a:rPr lang="zh-CN" altLang="en-US" sz="1400" dirty="0" smtClean="0">
                <a:latin typeface="微软雅黑" pitchFamily="34" charset="-122"/>
                <a:ea typeface="微软雅黑" pitchFamily="34" charset="-122"/>
              </a:rPr>
              <a:t>”，然后提交</a:t>
            </a:r>
            <a:endParaRPr lang="en-US" altLang="zh-CN" sz="1400"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登录成功，进入到系统管理员页面。</a:t>
            </a:r>
            <a:endParaRPr lang="en-US" altLang="zh-CN" sz="1400" dirty="0" smtClean="0">
              <a:latin typeface="微软雅黑" pitchFamily="34" charset="-122"/>
              <a:ea typeface="微软雅黑" pitchFamily="34" charset="-122"/>
            </a:endParaRPr>
          </a:p>
        </p:txBody>
      </p:sp>
      <p:sp>
        <p:nvSpPr>
          <p:cNvPr id="20" name="矩形 19"/>
          <p:cNvSpPr/>
          <p:nvPr/>
        </p:nvSpPr>
        <p:spPr>
          <a:xfrm>
            <a:off x="483856" y="2600957"/>
            <a:ext cx="1082348"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597896" y="3986267"/>
            <a:ext cx="3041279"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2180" name="Rectangle 4"/>
          <p:cNvSpPr>
            <a:spLocks noChangeArrowheads="1"/>
          </p:cNvSpPr>
          <p:nvPr/>
        </p:nvSpPr>
        <p:spPr bwMode="auto">
          <a:xfrm>
            <a:off x="503312" y="1626584"/>
            <a:ext cx="3816350" cy="4154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String query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"SELECT * FROM employee WHERE userid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userId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 and password = '"</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 + password + </a:t>
            </a:r>
            <a:r>
              <a:rPr kumimoji="0" lang="en-US" altLang="zh-CN" sz="1050" b="0" i="0" u="none" strike="noStrike" cap="none" normalizeH="0" baseline="0" dirty="0" smtClean="0" bmk="OLE_LINK2">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bmk="OLE_LINK2">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562181" name="Picture 5"/>
          <p:cNvPicPr>
            <a:picLocks noChangeAspect="1" noChangeArrowheads="1"/>
          </p:cNvPicPr>
          <p:nvPr/>
        </p:nvPicPr>
        <p:blipFill>
          <a:blip r:embed="rId6" cstate="print"/>
          <a:srcRect/>
          <a:stretch>
            <a:fillRect/>
          </a:stretch>
        </p:blipFill>
        <p:spPr bwMode="auto">
          <a:xfrm>
            <a:off x="1488380" y="2630141"/>
            <a:ext cx="4104456" cy="191169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blinds(horizontal)">
                                      <p:cBhvr>
                                        <p:cTn id="10" dur="500"/>
                                        <p:tgtEl>
                                          <p:spTgt spid="5530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62180"/>
                                        </p:tgtEl>
                                        <p:attrNameLst>
                                          <p:attrName>style.visibility</p:attrName>
                                        </p:attrNameLst>
                                      </p:cBhvr>
                                      <p:to>
                                        <p:strVal val="visible"/>
                                      </p:to>
                                    </p:set>
                                    <p:animEffect transition="in" filter="blinds(horizontal)">
                                      <p:cBhvr>
                                        <p:cTn id="13" dur="500"/>
                                        <p:tgtEl>
                                          <p:spTgt spid="56218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nodeType="withEffect">
                                  <p:stCondLst>
                                    <p:cond delay="0"/>
                                  </p:stCondLst>
                                  <p:childTnLst>
                                    <p:set>
                                      <p:cBhvr>
                                        <p:cTn id="23" dur="1" fill="hold">
                                          <p:stCondLst>
                                            <p:cond delay="0"/>
                                          </p:stCondLst>
                                        </p:cTn>
                                        <p:tgtEl>
                                          <p:spTgt spid="55301"/>
                                        </p:tgtEl>
                                        <p:attrNameLst>
                                          <p:attrName>style.visibility</p:attrName>
                                        </p:attrNameLst>
                                      </p:cBhvr>
                                      <p:to>
                                        <p:strVal val="visible"/>
                                      </p:to>
                                    </p:set>
                                    <p:animEffect transition="in" filter="blinds(horizontal)">
                                      <p:cBhvr>
                                        <p:cTn id="24" dur="500"/>
                                        <p:tgtEl>
                                          <p:spTgt spid="5530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562181"/>
                                        </p:tgtEl>
                                        <p:attrNameLst>
                                          <p:attrName>style.visibility</p:attrName>
                                        </p:attrNameLst>
                                      </p:cBhvr>
                                      <p:to>
                                        <p:strVal val="visible"/>
                                      </p:to>
                                    </p:set>
                                    <p:animEffect transition="in" filter="blinds(horizontal)">
                                      <p:cBhvr>
                                        <p:cTn id="30" dur="500"/>
                                        <p:tgtEl>
                                          <p:spTgt spid="56218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5" grpId="0" animBg="1"/>
      <p:bldP spid="20" grpId="0"/>
      <p:bldP spid="21" grpId="0"/>
      <p:bldP spid="5621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直接在</a:t>
            </a:r>
            <a:r>
              <a:rPr lang="en-US" altLang="zh-CN" sz="2400" dirty="0" smtClean="0">
                <a:cs typeface="+mn-cs"/>
              </a:rPr>
              <a:t>SQL</a:t>
            </a:r>
            <a:r>
              <a:rPr lang="zh-CN" altLang="en-US" sz="2400" dirty="0" smtClean="0">
                <a:cs typeface="+mn-cs"/>
              </a:rPr>
              <a:t>中拼接外部输入</a:t>
            </a:r>
          </a:p>
        </p:txBody>
      </p:sp>
      <p:sp>
        <p:nvSpPr>
          <p:cNvPr id="4" name="Rectangle 2"/>
          <p:cNvSpPr>
            <a:spLocks noGrp="1" noChangeArrowheads="1"/>
          </p:cNvSpPr>
          <p:nvPr>
            <p:ph idx="1"/>
          </p:nvPr>
        </p:nvSpPr>
        <p:spPr bwMode="auto">
          <a:xfrm>
            <a:off x="3171217" y="1525628"/>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Statement stmt = connection.createStatement();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ResultSet rs = stmt.executeQuery(sqlString);</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5" name="Rectangle 3"/>
          <p:cNvSpPr txBox="1">
            <a:spLocks noChangeArrowheads="1"/>
          </p:cNvSpPr>
          <p:nvPr/>
        </p:nvSpPr>
        <p:spPr bwMode="auto">
          <a:xfrm>
            <a:off x="386502" y="837961"/>
            <a:ext cx="492479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dirty="0" smtClean="0">
                <a:latin typeface="微软雅黑" pitchFamily="34" charset="-122"/>
                <a:ea typeface="微软雅黑" pitchFamily="34" charset="-122"/>
              </a:rPr>
              <a:t>直接使用外部输入来拼接</a:t>
            </a:r>
            <a:r>
              <a:rPr lang="en-US" altLang="zh-CN" sz="1400" dirty="0" smtClean="0">
                <a:latin typeface="微软雅黑" pitchFamily="34" charset="-122"/>
                <a:ea typeface="微软雅黑" pitchFamily="34" charset="-122"/>
              </a:rPr>
              <a:t>SQL</a:t>
            </a:r>
            <a:r>
              <a:rPr lang="zh-CN" altLang="en-US" sz="1400" dirty="0" smtClean="0">
                <a:latin typeface="微软雅黑" pitchFamily="34" charset="-122"/>
                <a:ea typeface="微软雅黑" pitchFamily="34" charset="-122"/>
              </a:rPr>
              <a:t>查询语句。</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7" name="矩形标注 6"/>
          <p:cNvSpPr/>
          <p:nvPr/>
        </p:nvSpPr>
        <p:spPr bwMode="auto">
          <a:xfrm>
            <a:off x="503238" y="1525628"/>
            <a:ext cx="2448198" cy="720848"/>
          </a:xfrm>
          <a:prstGeom prst="wedgeRectCallout">
            <a:avLst>
              <a:gd name="adj1" fmla="val 82795"/>
              <a:gd name="adj2" fmla="val 12719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zh-CN" sz="1200" dirty="0" smtClean="0">
                <a:latin typeface="微软雅黑" pitchFamily="34" charset="-122"/>
                <a:ea typeface="微软雅黑" pitchFamily="34" charset="-122"/>
              </a:rPr>
              <a:t>当</a:t>
            </a:r>
            <a:r>
              <a:rPr lang="zh-CN" altLang="en-US" sz="1200" dirty="0" smtClean="0">
                <a:latin typeface="微软雅黑" pitchFamily="34" charset="-122"/>
                <a:ea typeface="微软雅黑" pitchFamily="34" charset="-122"/>
              </a:rPr>
              <a:t>输入的</a:t>
            </a:r>
            <a:r>
              <a:rPr lang="en-US" altLang="zh-CN" sz="1200" dirty="0" smtClean="0">
                <a:latin typeface="微软雅黑" pitchFamily="34" charset="-122"/>
                <a:ea typeface="微软雅黑" pitchFamily="34" charset="-122"/>
              </a:rPr>
              <a:t>username</a:t>
            </a:r>
            <a:r>
              <a:rPr lang="zh-CN" altLang="zh-CN" sz="1200" dirty="0" smtClean="0">
                <a:latin typeface="微软雅黑" pitchFamily="34" charset="-122"/>
                <a:ea typeface="微软雅黑" pitchFamily="34" charset="-122"/>
              </a:rPr>
              <a:t>值</a:t>
            </a:r>
            <a:r>
              <a:rPr lang="zh-CN" altLang="en-US" sz="1200" dirty="0" smtClean="0">
                <a:latin typeface="微软雅黑" pitchFamily="34" charset="-122"/>
                <a:ea typeface="微软雅黑" pitchFamily="34" charset="-122"/>
              </a:rPr>
              <a:t>为“</a:t>
            </a:r>
            <a:r>
              <a:rPr lang="en-US" altLang="zh-CN" sz="1200" dirty="0" smtClean="0">
                <a:latin typeface="微软雅黑" pitchFamily="34" charset="-122"/>
                <a:ea typeface="微软雅黑" pitchFamily="34" charset="-122"/>
              </a:rPr>
              <a:t>jack‘ or ’1‘ = ’1</a:t>
            </a:r>
            <a:r>
              <a:rPr lang="zh-CN" altLang="en-US" sz="1200" dirty="0" smtClean="0">
                <a:latin typeface="微软雅黑" pitchFamily="34" charset="-122"/>
                <a:ea typeface="微软雅黑" pitchFamily="34" charset="-122"/>
              </a:rPr>
              <a:t>”时，将改变预期的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逻辑，导致登录验证失效</a:t>
            </a:r>
            <a:endParaRPr kumimoji="0" lang="zh-CN" altLang="en-US" sz="1200" b="0" i="0" u="none" strike="noStrike" cap="none" normalizeH="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使用预编译语句</a:t>
            </a:r>
          </a:p>
        </p:txBody>
      </p:sp>
      <p:sp>
        <p:nvSpPr>
          <p:cNvPr id="4" name="Rectangle 1"/>
          <p:cNvSpPr>
            <a:spLocks noChangeArrowheads="1"/>
          </p:cNvSpPr>
          <p:nvPr/>
        </p:nvSpPr>
        <p:spPr bwMode="auto">
          <a:xfrm>
            <a:off x="2858866" y="925513"/>
            <a:ext cx="5800859" cy="3323987"/>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char</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SQLException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Ensure that the length of user name is legitimate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((username.length()) &gt; 8)</a:t>
            </a:r>
            <a:r>
              <a:rPr lang="en-US" altLang="zh-CN" sz="1000" dirty="0" smtClean="0">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String sqlString = </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"select * from </a:t>
            </a:r>
            <a:r>
              <a:rPr kumimoji="0" lang="en-US" altLang="zh-CN" sz="1000" b="1" i="0" u="none" strike="noStrike" cap="none" normalizeH="0" baseline="0" dirty="0" err="1" smtClean="0">
                <a:ln>
                  <a:noFill/>
                </a:ln>
                <a:solidFill>
                  <a:srgbClr val="2A00FF"/>
                </a:solidFill>
                <a:effectLst/>
                <a:latin typeface="微软雅黑" pitchFamily="34" charset="-122"/>
                <a:ea typeface="微软雅黑" pitchFamily="34" charset="-122"/>
                <a:cs typeface="Courier New" pitchFamily="49" charset="0"/>
              </a:rPr>
              <a:t>db_user</a:t>
            </a:r>
            <a:r>
              <a:rPr kumimoji="0" lang="en-US" altLang="zh-CN" sz="10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 where username=? and password=?"</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PreparedStatement stmt = </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connection.prepareStatement</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0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sqlString</a:t>
            </a: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stmt.setString(1, username);</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stmt.setString(2, pwd);</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ResultSet rs = stmt.executeQuery();</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Authenticate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281577" y="857417"/>
            <a:ext cx="2577289" cy="1589028"/>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en-US" altLang="zh-CN" sz="1400" dirty="0" smtClean="0">
                <a:latin typeface="微软雅黑" pitchFamily="34" charset="-122"/>
                <a:ea typeface="微软雅黑" pitchFamily="34" charset="-122"/>
              </a:rPr>
              <a:t>PreparedStatement</a:t>
            </a:r>
            <a:r>
              <a:rPr lang="zh-CN" altLang="en-US" sz="1400" dirty="0" smtClean="0">
                <a:latin typeface="微软雅黑" pitchFamily="34" charset="-122"/>
                <a:ea typeface="微软雅黑" pitchFamily="34" charset="-122"/>
              </a:rPr>
              <a:t>可以调用数据库的参数化（预编译）查询特性。参数化查询将查询逻辑和数据分离，互不干扰。</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410526" y="2700398"/>
            <a:ext cx="2131778" cy="1527586"/>
          </a:xfrm>
          <a:prstGeom prst="wedgeRectCallout">
            <a:avLst>
              <a:gd name="adj1" fmla="val 84006"/>
              <a:gd name="adj2" fmla="val -3403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300" dirty="0" smtClean="0"/>
              <a:t>先提交</a:t>
            </a:r>
            <a:r>
              <a:rPr lang="en-US" altLang="zh-CN" sz="1300" dirty="0" smtClean="0"/>
              <a:t>SQL</a:t>
            </a:r>
            <a:r>
              <a:rPr lang="zh-CN" altLang="en-US" sz="1300" dirty="0" smtClean="0"/>
              <a:t>查询逻辑给数据库预编译（固化），后提供的</a:t>
            </a:r>
            <a:r>
              <a:rPr lang="en-US" altLang="zh-CN" sz="1300" dirty="0" smtClean="0"/>
              <a:t>username</a:t>
            </a:r>
            <a:r>
              <a:rPr lang="zh-CN" altLang="en-US" sz="1300" dirty="0" smtClean="0"/>
              <a:t>参数即使为</a:t>
            </a:r>
            <a:r>
              <a:rPr lang="zh-CN" altLang="en-US" sz="1300" dirty="0" smtClean="0">
                <a:latin typeface="+mj-lt"/>
                <a:ea typeface="微软雅黑" pitchFamily="34" charset="-122"/>
                <a:cs typeface="Courier New" pitchFamily="49" charset="0"/>
              </a:rPr>
              <a:t>： </a:t>
            </a:r>
            <a:r>
              <a:rPr lang="en-US" altLang="zh-CN" sz="1300" dirty="0" smtClean="0">
                <a:latin typeface="+mj-lt"/>
                <a:ea typeface="微软雅黑" pitchFamily="34" charset="-122"/>
                <a:cs typeface="Courier New" pitchFamily="49" charset="0"/>
              </a:rPr>
              <a:t>jack’ or ‘1’=‘1</a:t>
            </a:r>
            <a:r>
              <a:rPr lang="zh-CN" altLang="en-US" sz="1300" dirty="0" smtClean="0"/>
              <a:t>这样的字符串，也只会被当做数据，无法改变之前的查询逻辑。</a:t>
            </a:r>
            <a:endParaRPr lang="zh-CN" altLang="en-US" sz="1300" dirty="0" smtClean="0">
              <a:latin typeface="+mj-lt"/>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pic>
        <p:nvPicPr>
          <p:cNvPr id="202754" name="Picture 2" descr="C:\Users\d00102545\Desktop\ribbon1.PNG"/>
          <p:cNvPicPr>
            <a:picLocks noChangeAspect="1" noChangeArrowheads="1"/>
          </p:cNvPicPr>
          <p:nvPr/>
        </p:nvPicPr>
        <p:blipFill>
          <a:blip r:embed="rId2" cstate="print"/>
          <a:srcRect/>
          <a:stretch>
            <a:fillRect/>
          </a:stretch>
        </p:blipFill>
        <p:spPr bwMode="auto">
          <a:xfrm>
            <a:off x="457082" y="2345167"/>
            <a:ext cx="1428750" cy="1428750"/>
          </a:xfrm>
          <a:prstGeom prst="rect">
            <a:avLst/>
          </a:prstGeom>
          <a:noFill/>
        </p:spPr>
      </p:pic>
      <p:sp>
        <p:nvSpPr>
          <p:cNvPr id="6" name="云形标注 5"/>
          <p:cNvSpPr/>
          <p:nvPr/>
        </p:nvSpPr>
        <p:spPr bwMode="auto">
          <a:xfrm>
            <a:off x="457082" y="1226372"/>
            <a:ext cx="2245680" cy="827802"/>
          </a:xfrm>
          <a:prstGeom prst="cloudCallout">
            <a:avLst>
              <a:gd name="adj1" fmla="val -31528"/>
              <a:gd name="adj2" fmla="val 89792"/>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这样</a:t>
            </a:r>
            <a:r>
              <a:rPr lang="zh-CN" altLang="en-US" sz="1200" b="1" dirty="0" smtClean="0">
                <a:latin typeface="Arial" charset="0"/>
                <a:ea typeface="SimSun" pitchFamily="2" charset="-122"/>
              </a:rPr>
              <a:t>的</a:t>
            </a:r>
            <a:r>
              <a:rPr kumimoji="0" lang="zh-CN" altLang="en-US" sz="1200" b="1" i="0" u="none" strike="noStrike" cap="none" normalizeH="0" baseline="0" dirty="0" smtClean="0">
                <a:ln>
                  <a:noFill/>
                </a:ln>
                <a:solidFill>
                  <a:schemeClr val="tx1"/>
                </a:solidFill>
                <a:effectLst/>
                <a:latin typeface="Arial" charset="0"/>
                <a:ea typeface="SimSun" pitchFamily="2" charset="-122"/>
              </a:rPr>
              <a:t>代码是否有</a:t>
            </a:r>
            <a:r>
              <a:rPr kumimoji="0" lang="en-US" altLang="zh-CN" sz="1200" b="1" i="0" u="none" strike="noStrike" cap="none" normalizeH="0" baseline="0" dirty="0" smtClean="0">
                <a:ln>
                  <a:noFill/>
                </a:ln>
                <a:solidFill>
                  <a:schemeClr val="tx1"/>
                </a:solidFill>
                <a:effectLst/>
                <a:latin typeface="Arial" charset="0"/>
                <a:ea typeface="SimSun" pitchFamily="2" charset="-122"/>
              </a:rPr>
              <a:t>SQL</a:t>
            </a:r>
            <a:r>
              <a:rPr kumimoji="0" lang="zh-CN" altLang="en-US" sz="1200" b="1" i="0" u="none" strike="noStrike" cap="none" normalizeH="0" baseline="0" dirty="0" smtClean="0">
                <a:ln>
                  <a:noFill/>
                </a:ln>
                <a:solidFill>
                  <a:schemeClr val="tx1"/>
                </a:solidFill>
                <a:effectLst/>
                <a:latin typeface="Arial" charset="0"/>
                <a:ea typeface="SimSun" pitchFamily="2" charset="-122"/>
              </a:rPr>
              <a:t>注入问题</a:t>
            </a:r>
            <a:r>
              <a:rPr kumimoji="0" lang="en-US" altLang="zh-CN" sz="1200" b="1" i="0" u="none" strike="noStrike" cap="none" normalizeH="0" baseline="0" dirty="0" smtClean="0">
                <a:ln>
                  <a:noFill/>
                </a:ln>
                <a:solidFill>
                  <a:schemeClr val="tx1"/>
                </a:solidFill>
                <a:effectLst/>
                <a:latin typeface="Arial" charset="0"/>
                <a:ea typeface="SimSun" pitchFamily="2" charset="-122"/>
              </a:rPr>
              <a:t>?</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7" name="Rectangle 2"/>
          <p:cNvSpPr>
            <a:spLocks noGrp="1" noChangeArrowheads="1"/>
          </p:cNvSpPr>
          <p:nvPr>
            <p:ph idx="1"/>
          </p:nvPr>
        </p:nvSpPr>
        <p:spPr bwMode="auto">
          <a:xfrm>
            <a:off x="2923791" y="1097280"/>
            <a:ext cx="5467958" cy="301621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doPrivilegedAction(String username, </a:t>
            </a:r>
            <a:r>
              <a:rPr kumimoji="0" lang="en-US" altLang="zh-CN" sz="1000" b="1" i="0" u="none" strike="noStrike" cap="none" normalizeH="0" baseline="0" dirty="0" smtClean="0">
                <a:ln>
                  <a:noFill/>
                </a:ln>
                <a:solidFill>
                  <a:srgbClr val="7F0055"/>
                </a:solidFill>
                <a:effectLst/>
                <a:cs typeface="Courier New" pitchFamily="49" charset="0"/>
              </a:rPr>
              <a:t>char</a:t>
            </a:r>
            <a:r>
              <a:rPr kumimoji="0" lang="en-US" altLang="zh-CN" sz="1000" b="0" i="0" u="none" strike="noStrike" cap="none" normalizeH="0" baseline="0" dirty="0" smtClean="0">
                <a:ln>
                  <a:noFill/>
                </a:ln>
                <a:solidFill>
                  <a:srgbClr val="000000"/>
                </a:solidFill>
                <a:effectLst/>
                <a:cs typeface="Courier New" pitchFamily="49" charset="0"/>
              </a:rPr>
              <a:t>[] password) </a:t>
            </a:r>
            <a:endParaRPr lang="en-US" altLang="zh-CN" sz="1000" dirty="0" smtClean="0"/>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SQLException</a:t>
            </a:r>
            <a:r>
              <a:rPr lang="en-US" altLang="zh-CN" sz="1000" dirty="0" smtClean="0"/>
              <a:t> </a:t>
            </a:r>
          </a:p>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try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String pwd = hashPassword(password);</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000000"/>
                </a:solidFill>
                <a:effectLst/>
                <a:cs typeface="Courier New" pitchFamily="49" charset="0"/>
              </a:rPr>
              <a:t>String sqlString = </a:t>
            </a:r>
            <a:r>
              <a:rPr kumimoji="0" lang="en-US" altLang="zh-CN" sz="1000" b="1" i="0" u="none" strike="noStrike" cap="none" normalizeH="0" baseline="0" dirty="0" smtClean="0">
                <a:ln>
                  <a:noFill/>
                </a:ln>
                <a:solidFill>
                  <a:srgbClr val="2A00FF"/>
                </a:solidFill>
                <a:effectLst/>
                <a:cs typeface="Courier New" pitchFamily="49" charset="0"/>
              </a:rPr>
              <a:t>"SELECT * FROM db_user WHERE username =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pPr>
            <a:r>
              <a:rPr kumimoji="0" lang="en-US" altLang="zh-CN" sz="1000" b="1" i="0" u="none" strike="noStrike" cap="none" normalizeH="0" baseline="0" dirty="0" smtClean="0">
                <a:ln>
                  <a:noFill/>
                </a:ln>
                <a:solidFill>
                  <a:srgbClr val="000000"/>
                </a:solidFill>
                <a:effectLst/>
                <a:cs typeface="Courier New" pitchFamily="49" charset="0"/>
              </a:rPr>
              <a:t>                           + username + </a:t>
            </a:r>
            <a:r>
              <a:rPr kumimoji="0" lang="en-US" altLang="zh-CN" sz="1000" b="1" i="0" u="none" strike="noStrike" cap="none" normalizeH="0" baseline="0" dirty="0" smtClean="0">
                <a:ln>
                  <a:noFill/>
                </a:ln>
                <a:solidFill>
                  <a:srgbClr val="2A00FF"/>
                </a:solidFill>
                <a:effectLst/>
                <a:cs typeface="Courier New" pitchFamily="49" charset="0"/>
              </a:rPr>
              <a:t>"' AND password = '"</a:t>
            </a:r>
            <a:r>
              <a:rPr kumimoji="0" lang="en-US" altLang="zh-CN" sz="1000" b="1" i="0" u="none" strike="noStrike" cap="none" normalizeH="0" baseline="0" dirty="0" smtClean="0">
                <a:ln>
                  <a:noFill/>
                </a:ln>
                <a:solidFill>
                  <a:srgbClr val="000000"/>
                </a:solidFill>
                <a:effectLst/>
                <a:cs typeface="Courier New" pitchFamily="49" charset="0"/>
              </a:rPr>
              <a:t> + pwd + </a:t>
            </a:r>
            <a:r>
              <a:rPr kumimoji="0" lang="en-US" altLang="zh-CN" sz="1000" b="1" i="0" u="none" strike="noStrike" cap="none" normalizeH="0" baseline="0" dirty="0" smtClean="0">
                <a:ln>
                  <a:noFill/>
                </a:ln>
                <a:solidFill>
                  <a:srgbClr val="2A00FF"/>
                </a:solidFill>
                <a:effectLst/>
                <a:cs typeface="Courier New" pitchFamily="49" charset="0"/>
              </a:rPr>
              <a:t>"'"</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lvl="0" indent="0" eaLnBrk="0" hangingPunct="0">
              <a:spcBef>
                <a:spcPct val="0"/>
              </a:spcBef>
              <a:buClrTx/>
              <a:buNone/>
            </a:pPr>
            <a:r>
              <a:rPr lang="en-US" altLang="zh-CN" sz="1000" dirty="0" smtClean="0">
                <a:solidFill>
                  <a:srgbClr val="000000"/>
                </a:solidFill>
                <a:cs typeface="Courier New" pitchFamily="49" charset="0"/>
              </a:rPr>
              <a:t>                 PreparedStatement stmt = connection.prepareStatement(</a:t>
            </a:r>
            <a:r>
              <a:rPr lang="en-US" altLang="zh-CN" sz="1000" dirty="0" err="1" smtClean="0">
                <a:solidFill>
                  <a:srgbClr val="000000"/>
                </a:solidFill>
                <a:cs typeface="Courier New" pitchFamily="49" charset="0"/>
              </a:rPr>
              <a:t>sqlString</a:t>
            </a:r>
            <a:r>
              <a:rPr lang="en-US" altLang="zh-CN" sz="1000" dirty="0" smtClean="0">
                <a:solidFill>
                  <a:srgbClr val="000000"/>
                </a:solidFill>
                <a:cs typeface="Courier New" pitchFamily="49" charset="0"/>
              </a:rPr>
              <a:t>);</a:t>
            </a:r>
            <a:r>
              <a:rPr kumimoji="0" lang="en-US" altLang="zh-CN" sz="1000" b="0" i="0" u="none" strike="noStrike" cap="none" normalizeH="0" baseline="0" dirty="0" smtClean="0">
                <a:ln>
                  <a:noFill/>
                </a:ln>
                <a:solidFill>
                  <a:srgbClr val="000000"/>
                </a:solidFill>
                <a:effectLst/>
                <a:cs typeface="Courier New" pitchFamily="49" charset="0"/>
              </a:rPr>
              <a:t> </a:t>
            </a:r>
          </a:p>
          <a:p>
            <a:pPr marL="0" lvl="0" indent="0" eaLnBrk="0" hangingPunct="0">
              <a:spcBef>
                <a:spcPct val="0"/>
              </a:spcBef>
              <a:buClrTx/>
              <a:buNone/>
            </a:pPr>
            <a:r>
              <a:rPr kumimoji="0" lang="en-US" altLang="zh-CN" sz="1000" b="0" i="0" u="none" strike="noStrike" cap="none" normalizeH="0" baseline="0" dirty="0" smtClean="0">
                <a:ln>
                  <a:noFill/>
                </a:ln>
                <a:solidFill>
                  <a:srgbClr val="000000"/>
                </a:solidFill>
                <a:effectLst/>
                <a:cs typeface="Courier New" pitchFamily="49" charset="0"/>
              </a:rPr>
              <a:t>                 ResultSet rs = stmt.executeQuery();</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                 if</a:t>
            </a:r>
            <a:r>
              <a:rPr kumimoji="0" lang="en-US" altLang="zh-CN" sz="1000" b="0" i="0" u="none" strike="noStrike" cap="none" normalizeH="0" baseline="0" dirty="0" smtClean="0">
                <a:ln>
                  <a:noFill/>
                </a:ln>
                <a:solidFill>
                  <a:srgbClr val="000000"/>
                </a:solidFill>
                <a:effectLst/>
                <a:cs typeface="Courier New" pitchFamily="49" charset="0"/>
              </a:rPr>
              <a:t> (!rs.next())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throw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SecurityException(</a:t>
            </a:r>
            <a:r>
              <a:rPr kumimoji="0" lang="en-US" altLang="zh-CN" sz="1000" b="0" i="0" u="none" strike="noStrike" cap="none" normalizeH="0" baseline="0" dirty="0" smtClean="0">
                <a:ln>
                  <a:noFill/>
                </a:ln>
                <a:solidFill>
                  <a:srgbClr val="2A00FF"/>
                </a:solidFill>
                <a:effectLst/>
                <a:cs typeface="Courier New" pitchFamily="49" charset="0"/>
              </a:rPr>
              <a:t>"User name or password incorrect"</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cs typeface="Courier New" pitchFamily="49" charset="0"/>
              </a:rPr>
              <a:t>                  // Authenticate …</a:t>
            </a:r>
            <a:endParaRPr kumimoji="0" lang="en-US" altLang="zh-CN" sz="10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lang="en-US" altLang="zh-CN" sz="1000" dirty="0" smtClean="0"/>
          </a:p>
          <a:p>
            <a:pPr marL="0" marR="0" lvl="0" indent="0"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3F7F5F"/>
                </a:solidFill>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 …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808" y="147694"/>
            <a:ext cx="8208412" cy="857250"/>
          </a:xfrm>
        </p:spPr>
        <p:txBody>
          <a:bodyPr/>
          <a:lstStyle/>
          <a:p>
            <a:r>
              <a:rPr lang="zh-CN" altLang="en-US" dirty="0" smtClean="0"/>
              <a:t>错误示例</a:t>
            </a:r>
            <a:r>
              <a:rPr lang="en-US" altLang="zh-CN" dirty="0" smtClean="0"/>
              <a:t>—Hibernate: </a:t>
            </a:r>
            <a:r>
              <a:rPr lang="zh-CN" altLang="en-US" dirty="0" smtClean="0"/>
              <a:t>动态拼接</a:t>
            </a:r>
            <a:r>
              <a:rPr lang="en-US" altLang="zh-CN" dirty="0" smtClean="0"/>
              <a:t>HQL</a:t>
            </a:r>
            <a:endParaRPr lang="zh-CN" altLang="en-US" dirty="0"/>
          </a:p>
        </p:txBody>
      </p:sp>
      <p:sp>
        <p:nvSpPr>
          <p:cNvPr id="187393" name="Rectangle 1"/>
          <p:cNvSpPr>
            <a:spLocks noGrp="1" noChangeArrowheads="1"/>
          </p:cNvSpPr>
          <p:nvPr>
            <p:ph idx="1"/>
          </p:nvPr>
        </p:nvSpPr>
        <p:spPr bwMode="auto">
          <a:xfrm>
            <a:off x="2646382" y="1656835"/>
            <a:ext cx="5852162" cy="127727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r>
              <a:rPr kumimoji="0" lang="en-US" altLang="zh-CN" sz="11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//this is a constant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Query hqlQuery = session.createQuery(</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and item.itemName = '"</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1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List&lt;Item&gt; hrs = (List&lt;Item&gt;) hqlQuery.list();</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8" y="940396"/>
            <a:ext cx="8283719" cy="684165"/>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框架对</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进行了封装，对于使用了</a:t>
            </a:r>
            <a:r>
              <a:rPr lang="en-US" altLang="zh-CN" sz="1400" kern="0" dirty="0" smtClean="0">
                <a:solidFill>
                  <a:srgbClr val="000000"/>
                </a:solidFill>
                <a:latin typeface="微软雅黑" pitchFamily="34" charset="-122"/>
                <a:ea typeface="微软雅黑" pitchFamily="34" charset="-122"/>
                <a:cs typeface="Courier New" pitchFamily="49" charset="0"/>
              </a:rPr>
              <a:t>ORM</a:t>
            </a:r>
            <a:r>
              <a:rPr lang="zh-CN" altLang="en-US" sz="1400" kern="0" dirty="0" smtClean="0">
                <a:solidFill>
                  <a:srgbClr val="000000"/>
                </a:solidFill>
                <a:latin typeface="微软雅黑" pitchFamily="34" charset="-122"/>
                <a:ea typeface="微软雅黑" pitchFamily="34" charset="-122"/>
                <a:cs typeface="Courier New" pitchFamily="49" charset="0"/>
              </a:rPr>
              <a:t>的代码是否有</a:t>
            </a:r>
            <a:r>
              <a:rPr lang="en-US" altLang="zh-CN" sz="1400" kern="0" dirty="0" smtClean="0">
                <a:solidFill>
                  <a:srgbClr val="000000"/>
                </a:solidFill>
                <a:latin typeface="微软雅黑" pitchFamily="34" charset="-122"/>
                <a:ea typeface="微软雅黑" pitchFamily="34" charset="-122"/>
                <a:cs typeface="Courier New" pitchFamily="49" charset="0"/>
              </a:rPr>
              <a:t>SQL</a:t>
            </a:r>
            <a:r>
              <a:rPr lang="zh-CN" altLang="en-US" sz="1400" kern="0" dirty="0" smtClean="0">
                <a:solidFill>
                  <a:srgbClr val="000000"/>
                </a:solidFill>
                <a:latin typeface="微软雅黑" pitchFamily="34" charset="-122"/>
                <a:ea typeface="微软雅黑" pitchFamily="34" charset="-122"/>
                <a:cs typeface="Courier New" pitchFamily="49" charset="0"/>
              </a:rPr>
              <a:t>注入问题，可以通过分析其最终执行的</a:t>
            </a:r>
            <a:r>
              <a:rPr lang="en-US" altLang="zh-CN" sz="1400" kern="0" dirty="0" smtClean="0">
                <a:solidFill>
                  <a:srgbClr val="000000"/>
                </a:solidFill>
                <a:latin typeface="微软雅黑" pitchFamily="34" charset="-122"/>
                <a:ea typeface="微软雅黑" pitchFamily="34" charset="-122"/>
                <a:cs typeface="Courier New" pitchFamily="49" charset="0"/>
              </a:rPr>
              <a:t>JDBC</a:t>
            </a:r>
            <a:r>
              <a:rPr lang="zh-CN" altLang="en-US" sz="1400" kern="0" dirty="0" smtClean="0">
                <a:solidFill>
                  <a:srgbClr val="000000"/>
                </a:solidFill>
                <a:latin typeface="微软雅黑" pitchFamily="34" charset="-122"/>
                <a:ea typeface="微软雅黑" pitchFamily="34" charset="-122"/>
                <a:cs typeface="Courier New" pitchFamily="49" charset="0"/>
              </a:rPr>
              <a:t>代码来分析判断。</a:t>
            </a:r>
          </a:p>
        </p:txBody>
      </p:sp>
      <p:sp>
        <p:nvSpPr>
          <p:cNvPr id="7" name="Rectangle 1"/>
          <p:cNvSpPr txBox="1">
            <a:spLocks noChangeArrowheads="1"/>
          </p:cNvSpPr>
          <p:nvPr/>
        </p:nvSpPr>
        <p:spPr bwMode="auto">
          <a:xfrm>
            <a:off x="2667898" y="3324115"/>
            <a:ext cx="585216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r>
              <a:rPr kumimoji="0" lang="en-US" altLang="zh-CN" sz="1100" b="0" i="0" u="none" strike="noStrike" kern="0" cap="none" spc="0" normalizeH="0" baseline="0" noProof="0" dirty="0" smtClean="0">
                <a:ln>
                  <a:noFill/>
                </a:ln>
                <a:solidFill>
                  <a:srgbClr val="3F7F5F"/>
                </a:solidFill>
                <a:effectLst/>
                <a:uLnTx/>
                <a:uFillTx/>
                <a:latin typeface="Courier New" pitchFamily="49" charset="0"/>
                <a:ea typeface="宋体" pitchFamily="2" charset="-122"/>
                <a:cs typeface="Courier New" pitchFamily="49" charset="0"/>
              </a:rPr>
              <a:t>//this is a constant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userName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itemName +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8" name="下箭头 7"/>
          <p:cNvSpPr/>
          <p:nvPr/>
        </p:nvSpPr>
        <p:spPr bwMode="auto">
          <a:xfrm>
            <a:off x="5378824" y="2944867"/>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9" name="矩形标注 8"/>
          <p:cNvSpPr/>
          <p:nvPr/>
        </p:nvSpPr>
        <p:spPr bwMode="auto">
          <a:xfrm>
            <a:off x="424808" y="2129666"/>
            <a:ext cx="1834298" cy="1205207"/>
          </a:xfrm>
          <a:prstGeom prst="wedgeRectCallout">
            <a:avLst>
              <a:gd name="adj1" fmla="val 67673"/>
              <a:gd name="adj2" fmla="val 9875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会被</a:t>
            </a:r>
            <a:r>
              <a:rPr lang="en-US" altLang="zh-CN" sz="1200" dirty="0" smtClean="0">
                <a:latin typeface="微软雅黑" pitchFamily="34" charset="-122"/>
                <a:ea typeface="微软雅黑" pitchFamily="34" charset="-122"/>
              </a:rPr>
              <a:t>Hibernate</a:t>
            </a:r>
            <a:r>
              <a:rPr lang="zh-CN" altLang="en-US" sz="1200" dirty="0" smtClean="0">
                <a:latin typeface="微软雅黑" pitchFamily="34" charset="-122"/>
                <a:ea typeface="微软雅黑" pitchFamily="34" charset="-122"/>
              </a:rPr>
              <a:t>转化成</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，并通过</a:t>
            </a:r>
            <a:r>
              <a:rPr lang="en-US" altLang="zh-CN" sz="1200" dirty="0" smtClean="0">
                <a:latin typeface="微软雅黑" pitchFamily="34" charset="-122"/>
                <a:ea typeface="微软雅黑" pitchFamily="34" charset="-122"/>
              </a:rPr>
              <a:t>PreparedStatement</a:t>
            </a:r>
            <a:r>
              <a:rPr lang="zh-CN" altLang="en-US" sz="1200" dirty="0" smtClean="0">
                <a:latin typeface="微软雅黑" pitchFamily="34" charset="-122"/>
                <a:ea typeface="微软雅黑" pitchFamily="34" charset="-122"/>
              </a:rPr>
              <a:t>来执行，但是这里并未进行参数化传参，因此会有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正确示例</a:t>
            </a:r>
            <a:r>
              <a:rPr lang="en-US" altLang="zh-CN" dirty="0" smtClean="0"/>
              <a:t>—Hibernate:</a:t>
            </a:r>
            <a:r>
              <a:rPr lang="zh-CN" altLang="en-US" dirty="0" smtClean="0"/>
              <a:t>参数化</a:t>
            </a:r>
            <a:r>
              <a:rPr lang="en-US" altLang="zh-CN" dirty="0" smtClean="0"/>
              <a:t>HQL</a:t>
            </a:r>
            <a:endParaRPr lang="zh-CN" altLang="en-US" dirty="0"/>
          </a:p>
        </p:txBody>
      </p:sp>
      <p:sp>
        <p:nvSpPr>
          <p:cNvPr id="203777" name="Rectangle 1"/>
          <p:cNvSpPr>
            <a:spLocks noChangeArrowheads="1"/>
          </p:cNvSpPr>
          <p:nvPr/>
        </p:nvSpPr>
        <p:spPr bwMode="auto">
          <a:xfrm>
            <a:off x="2453162" y="1183341"/>
            <a:ext cx="6212332" cy="1169551"/>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userName = ctx.getAuthenticatedUserName();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itemName = request.getParameter(</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Query hqlQuery = session.createQuery(</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"from Item as item where item.owner = ? and item.itemName =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hqlQuery.setString(1,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userName</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hqlQuery.setString(2,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List&lt;Item&gt; rs = (List&lt;Item&gt;) hqlQuery.list();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Rectangle 1"/>
          <p:cNvSpPr txBox="1">
            <a:spLocks noChangeArrowheads="1"/>
          </p:cNvSpPr>
          <p:nvPr/>
        </p:nvSpPr>
        <p:spPr bwMode="auto">
          <a:xfrm>
            <a:off x="2453162" y="2883049"/>
            <a:ext cx="6212332" cy="1277273"/>
          </a:xfrm>
          <a:prstGeom prst="rect">
            <a:avLst/>
          </a:prstGeom>
          <a:solidFill>
            <a:srgbClr val="D9D9D9"/>
          </a:solid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userName = ctx.getAuthenticatedUserName(); </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String itemName = request.getParameter(</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"itemName"</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PreparedStatement </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 = </a:t>
            </a:r>
            <a:r>
              <a:rPr lang="en-US" altLang="zh-CN" sz="1100" kern="0" dirty="0" err="1" smtClean="0">
                <a:latin typeface="Courier New" pitchFamily="49" charset="0"/>
                <a:cs typeface="Courier New" pitchFamily="49" charset="0"/>
              </a:rPr>
              <a:t>conn</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prepareStatement</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“select * from t_item t where t</a:t>
            </a:r>
            <a:r>
              <a:rPr lang="en-US" altLang="zh-CN" sz="1100" kern="0" dirty="0" smtClean="0">
                <a:solidFill>
                  <a:srgbClr val="2A00FF"/>
                </a:solidFill>
                <a:latin typeface="Courier New" pitchFamily="49" charset="0"/>
                <a:cs typeface="Courier New" pitchFamily="49" charset="0"/>
              </a:rPr>
              <a:t>.</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owner = ?</a:t>
            </a:r>
            <a:r>
              <a:rPr kumimoji="0" lang="en-US" altLang="zh-CN" sz="1100" b="0" i="0" u="none" strike="noStrike" kern="0" cap="none" spc="0" normalizeH="0" noProof="0" dirty="0" smtClean="0">
                <a:ln>
                  <a:noFill/>
                </a:ln>
                <a:solidFill>
                  <a:srgbClr val="2A00FF"/>
                </a:solidFill>
                <a:effectLst/>
                <a:uLnTx/>
                <a:uFillTx/>
                <a:latin typeface="Courier New" pitchFamily="49" charset="0"/>
                <a:ea typeface="宋体" pitchFamily="2" charset="-122"/>
                <a:cs typeface="Courier New" pitchFamily="49" charset="0"/>
              </a:rPr>
              <a:t> </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and </a:t>
            </a:r>
            <a:r>
              <a:rPr kumimoji="0" lang="en-US" altLang="zh-CN" sz="1100" b="0" i="0" u="none" strike="noStrike" kern="0" cap="none" spc="0" normalizeH="0" baseline="0" noProof="0" dirty="0" err="1" smtClean="0">
                <a:ln>
                  <a:noFill/>
                </a:ln>
                <a:solidFill>
                  <a:srgbClr val="2A00FF"/>
                </a:solidFill>
                <a:effectLst/>
                <a:uLnTx/>
                <a:uFillTx/>
                <a:latin typeface="Courier New" pitchFamily="49" charset="0"/>
                <a:ea typeface="宋体" pitchFamily="2" charset="-122"/>
                <a:cs typeface="Courier New" pitchFamily="49" charset="0"/>
              </a:rPr>
              <a:t>t.itemName</a:t>
            </a:r>
            <a:r>
              <a:rPr kumimoji="0" lang="en-US" altLang="zh-CN" sz="1100" b="0" i="0" u="none" strike="noStrike" kern="0" cap="none" spc="0" normalizeH="0" baseline="0" noProof="0" dirty="0" smtClean="0">
                <a:ln>
                  <a:noFill/>
                </a:ln>
                <a:solidFill>
                  <a:srgbClr val="2A00FF"/>
                </a:solidFill>
                <a:effectLst/>
                <a:uLnTx/>
                <a:uFillTx/>
                <a:latin typeface="Courier New" pitchFamily="49" charset="0"/>
                <a:ea typeface="宋体" pitchFamily="2" charset="-122"/>
                <a:cs typeface="Courier New" pitchFamily="49" charset="0"/>
              </a:rPr>
              <a:t> = ?"</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err="1" smtClean="0">
                <a:ln>
                  <a:noFill/>
                </a:ln>
                <a:solidFill>
                  <a:schemeClr val="tx1"/>
                </a:solidFill>
                <a:effectLst/>
                <a:uLnTx/>
                <a:uFillTx/>
                <a:latin typeface="Courier New" pitchFamily="49" charset="0"/>
                <a:ea typeface="宋体" pitchFamily="2" charset="-122"/>
                <a:cs typeface="Courier New" pitchFamily="49" charset="0"/>
              </a:rPr>
              <a:t>ps.setString</a:t>
            </a:r>
            <a:r>
              <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rPr>
              <a:t>(1, userName);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err="1" smtClean="0">
                <a:latin typeface="Courier New" pitchFamily="49" charset="0"/>
                <a:cs typeface="Courier New" pitchFamily="49" charset="0"/>
              </a:rPr>
              <a:t>ps.setString</a:t>
            </a:r>
            <a:r>
              <a:rPr lang="en-US" altLang="zh-CN" sz="1100" kern="0" dirty="0" smtClean="0">
                <a:latin typeface="Courier New" pitchFamily="49" charset="0"/>
                <a:cs typeface="Courier New" pitchFamily="49" charset="0"/>
              </a:rPr>
              <a:t>(2, itemName);</a:t>
            </a:r>
            <a:endParaRPr kumimoji="0" lang="en-US" altLang="zh-CN" sz="1100" b="0" i="0" u="none" strike="noStrike" kern="0" cap="none" spc="0" normalizeH="0" baseline="0" noProof="0" dirty="0" smtClean="0">
              <a:ln>
                <a:noFill/>
              </a:ln>
              <a:solidFill>
                <a:schemeClr val="tx1"/>
              </a:solidFill>
              <a:effectLst/>
              <a:uLnTx/>
              <a:uFillTx/>
              <a:latin typeface="Courier New" pitchFamily="49" charset="0"/>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kern="0" dirty="0" smtClean="0">
                <a:latin typeface="Courier New" pitchFamily="49" charset="0"/>
                <a:cs typeface="Courier New" pitchFamily="49" charset="0"/>
              </a:rPr>
              <a:t>ResultSet rs = </a:t>
            </a:r>
            <a:r>
              <a:rPr lang="en-US" altLang="zh-CN" sz="1100" kern="0" dirty="0" err="1" smtClean="0">
                <a:latin typeface="Courier New" pitchFamily="49" charset="0"/>
                <a:cs typeface="Courier New" pitchFamily="49" charset="0"/>
              </a:rPr>
              <a:t>ps.executeQuery</a:t>
            </a:r>
            <a:r>
              <a:rPr lang="en-US" altLang="zh-CN" sz="1100" kern="0" dirty="0" smtClean="0">
                <a:latin typeface="Courier New" pitchFamily="49" charset="0"/>
                <a:cs typeface="Courier New" pitchFamily="49" charset="0"/>
              </a:rPr>
              <a:t>();</a:t>
            </a:r>
            <a:endParaRPr kumimoji="0" lang="en-US" altLang="zh-CN" sz="1100" b="0" i="0" u="none" strike="noStrike" kern="0" cap="none" spc="0" normalizeH="0" baseline="0" noProof="0" dirty="0" smtClean="0">
              <a:ln>
                <a:noFill/>
              </a:ln>
              <a:solidFill>
                <a:schemeClr val="tx1"/>
              </a:solidFill>
              <a:effectLst/>
              <a:uLnTx/>
              <a:uFillTx/>
              <a:latin typeface="Arial" pitchFamily="34" charset="0"/>
              <a:ea typeface="宋体" pitchFamily="2" charset="-122"/>
              <a:cs typeface="宋体" pitchFamily="2" charset="-122"/>
            </a:endParaRPr>
          </a:p>
        </p:txBody>
      </p:sp>
      <p:sp>
        <p:nvSpPr>
          <p:cNvPr id="7" name="下箭头 6"/>
          <p:cNvSpPr/>
          <p:nvPr/>
        </p:nvSpPr>
        <p:spPr bwMode="auto">
          <a:xfrm>
            <a:off x="5125750" y="2447281"/>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8" name="矩形标注 7"/>
          <p:cNvSpPr/>
          <p:nvPr/>
        </p:nvSpPr>
        <p:spPr bwMode="auto">
          <a:xfrm>
            <a:off x="457082" y="1457662"/>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HQL</a:t>
            </a:r>
            <a:r>
              <a:rPr lang="zh-CN" altLang="en-US" sz="1200" dirty="0" smtClean="0">
                <a:latin typeface="微软雅黑" pitchFamily="34" charset="-122"/>
                <a:ea typeface="微软雅黑" pitchFamily="34" charset="-122"/>
              </a:rPr>
              <a:t>查询</a:t>
            </a:r>
          </a:p>
        </p:txBody>
      </p:sp>
      <p:sp>
        <p:nvSpPr>
          <p:cNvPr id="9" name="矩形标注 8"/>
          <p:cNvSpPr/>
          <p:nvPr/>
        </p:nvSpPr>
        <p:spPr bwMode="auto">
          <a:xfrm>
            <a:off x="457082" y="3259567"/>
            <a:ext cx="1371718" cy="548640"/>
          </a:xfrm>
          <a:prstGeom prst="wedgeRectCallout">
            <a:avLst>
              <a:gd name="adj1" fmla="val 95667"/>
              <a:gd name="adj2" fmla="val 81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参数化的</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查询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latin typeface="+mj-lt"/>
                <a:ea typeface="+mj-ea"/>
                <a:cs typeface="+mn-cs"/>
              </a:rPr>
              <a:t>背景</a:t>
            </a:r>
            <a:endParaRPr lang="zh-CN" altLang="en-US" sz="2400" dirty="0">
              <a:latin typeface="+mj-lt"/>
              <a:ea typeface="+mj-ea"/>
              <a:cs typeface="+mn-cs"/>
            </a:endParaRPr>
          </a:p>
        </p:txBody>
      </p:sp>
      <p:sp>
        <p:nvSpPr>
          <p:cNvPr id="3" name="内容占位符 2"/>
          <p:cNvSpPr>
            <a:spLocks noGrp="1"/>
          </p:cNvSpPr>
          <p:nvPr>
            <p:ph idx="1"/>
          </p:nvPr>
        </p:nvSpPr>
        <p:spPr>
          <a:xfrm>
            <a:off x="469521" y="852143"/>
            <a:ext cx="8169653" cy="2471300"/>
          </a:xfrm>
        </p:spPr>
        <p:txBody>
          <a:bodyPr wrap="square">
            <a:spAutoFit/>
          </a:bodyPr>
          <a:lstStyle/>
          <a:p>
            <a:pPr>
              <a:lnSpc>
                <a:spcPct val="120000"/>
              </a:lnSpc>
              <a:buNone/>
            </a:pPr>
            <a:r>
              <a:rPr lang="zh-CN" altLang="en-US" sz="1600" b="0" dirty="0" smtClean="0">
                <a:latin typeface="Calibri" pitchFamily="34" charset="0"/>
                <a:ea typeface="宋体" pitchFamily="2" charset="-122"/>
              </a:rPr>
              <a:t>软件安全问题需要引起关注</a:t>
            </a:r>
            <a:endParaRPr lang="en-US" altLang="zh-CN" sz="1600" b="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报告的软件漏洞和漏洞利用数量持续增加（</a:t>
            </a:r>
            <a:r>
              <a:rPr lang="en-US" altLang="zh-CN" sz="1400" dirty="0" smtClean="0">
                <a:latin typeface="Calibri" pitchFamily="34" charset="0"/>
                <a:ea typeface="宋体" pitchFamily="2" charset="-122"/>
              </a:rPr>
              <a:t>CERT CC</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报告的漏洞</a:t>
            </a:r>
            <a:r>
              <a:rPr lang="en-US" altLang="zh-CN" sz="1400" dirty="0" smtClean="0">
                <a:latin typeface="Calibri" pitchFamily="34" charset="0"/>
                <a:ea typeface="宋体" pitchFamily="2" charset="-122"/>
              </a:rPr>
              <a:t>92%</a:t>
            </a:r>
            <a:r>
              <a:rPr lang="zh-CN" altLang="en-US" sz="1400" dirty="0" smtClean="0">
                <a:latin typeface="Calibri" pitchFamily="34" charset="0"/>
                <a:ea typeface="宋体" pitchFamily="2" charset="-122"/>
              </a:rPr>
              <a:t>是与应用相关（</a:t>
            </a:r>
            <a:r>
              <a:rPr lang="en-US" altLang="zh-CN" sz="1400" dirty="0" smtClean="0">
                <a:latin typeface="Calibri" pitchFamily="34" charset="0"/>
                <a:ea typeface="宋体" pitchFamily="2" charset="-122"/>
              </a:rPr>
              <a:t>NIST</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编码错误是引起软件漏洞的重要因素（在</a:t>
            </a:r>
            <a:r>
              <a:rPr lang="en-US" altLang="zh-CN" sz="1400" dirty="0" smtClean="0">
                <a:latin typeface="Calibri" pitchFamily="34" charset="0"/>
                <a:ea typeface="宋体" pitchFamily="2" charset="-122"/>
              </a:rPr>
              <a:t>National Vulnerabilities Database</a:t>
            </a:r>
            <a:r>
              <a:rPr lang="zh-CN" altLang="en-US" sz="1400" dirty="0" smtClean="0">
                <a:latin typeface="Calibri" pitchFamily="34" charset="0"/>
                <a:ea typeface="宋体" pitchFamily="2" charset="-122"/>
              </a:rPr>
              <a:t>中</a:t>
            </a:r>
            <a:r>
              <a:rPr lang="en-US" altLang="zh-CN" sz="1400" dirty="0" smtClean="0">
                <a:latin typeface="Calibri" pitchFamily="34" charset="0"/>
                <a:ea typeface="宋体" pitchFamily="2" charset="-122"/>
              </a:rPr>
              <a:t>2500</a:t>
            </a:r>
            <a:r>
              <a:rPr lang="zh-CN" altLang="en-US" sz="1400" dirty="0" smtClean="0">
                <a:latin typeface="Calibri" pitchFamily="34" charset="0"/>
                <a:ea typeface="宋体" pitchFamily="2" charset="-122"/>
              </a:rPr>
              <a:t>多个漏洞中，</a:t>
            </a:r>
            <a:r>
              <a:rPr lang="en-US" altLang="zh-CN" sz="1400" dirty="0" smtClean="0">
                <a:latin typeface="Calibri" pitchFamily="34" charset="0"/>
                <a:ea typeface="宋体" pitchFamily="2" charset="-122"/>
              </a:rPr>
              <a:t>64%</a:t>
            </a:r>
            <a:r>
              <a:rPr lang="zh-CN" altLang="en-US" sz="1400" dirty="0" smtClean="0">
                <a:latin typeface="Calibri" pitchFamily="34" charset="0"/>
                <a:ea typeface="宋体" pitchFamily="2" charset="-122"/>
              </a:rPr>
              <a:t>的漏洞是由编程错误引起的</a:t>
            </a:r>
            <a:r>
              <a:rPr lang="en-US" altLang="zh-CN" sz="1400" dirty="0" smtClean="0">
                <a:latin typeface="Calibri" pitchFamily="34" charset="0"/>
                <a:ea typeface="宋体" pitchFamily="2" charset="-122"/>
              </a:rPr>
              <a:t>---Heffley 2004</a:t>
            </a:r>
            <a:r>
              <a:rPr lang="zh-CN" altLang="en-US" sz="1400" dirty="0" smtClean="0">
                <a:latin typeface="Calibri" pitchFamily="34" charset="0"/>
                <a:ea typeface="宋体" pitchFamily="2" charset="-122"/>
              </a:rPr>
              <a:t>）</a:t>
            </a:r>
            <a:endParaRPr lang="en-US" altLang="zh-CN" sz="1400" dirty="0" smtClean="0">
              <a:latin typeface="Calibri" pitchFamily="34" charset="0"/>
              <a:ea typeface="宋体" pitchFamily="2" charset="-122"/>
            </a:endParaRPr>
          </a:p>
          <a:p>
            <a:pPr>
              <a:lnSpc>
                <a:spcPct val="120000"/>
              </a:lnSpc>
              <a:buNone/>
            </a:pPr>
            <a:r>
              <a:rPr lang="zh-CN" altLang="en-US" sz="1600" b="0" dirty="0" smtClean="0">
                <a:latin typeface="Calibri" pitchFamily="34" charset="0"/>
                <a:ea typeface="宋体" pitchFamily="2" charset="-122"/>
              </a:rPr>
              <a:t>软件安全问题引入</a:t>
            </a:r>
            <a:endParaRPr lang="en-US" altLang="zh-CN" sz="1600" b="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设计层面的缺陷：安全设计考虑不周，逻辑上的失误</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编码层面的缺陷：程序员缺乏安全意识，不谨慎的编码</a:t>
            </a:r>
            <a:endParaRPr lang="en-US" altLang="zh-CN" sz="1400" dirty="0" smtClean="0">
              <a:latin typeface="Calibri" pitchFamily="34" charset="0"/>
              <a:ea typeface="宋体" pitchFamily="2" charset="-122"/>
            </a:endParaRPr>
          </a:p>
          <a:p>
            <a:pPr marL="360363" lvl="1" indent="-182563">
              <a:lnSpc>
                <a:spcPct val="120000"/>
              </a:lnSpc>
            </a:pPr>
            <a:r>
              <a:rPr lang="zh-CN" altLang="en-US" sz="1400" dirty="0" smtClean="0">
                <a:latin typeface="Calibri" pitchFamily="34" charset="0"/>
                <a:ea typeface="宋体" pitchFamily="2" charset="-122"/>
              </a:rPr>
              <a:t>部署层面的缺陷：由于对系统不安全的配置与部署而引入</a:t>
            </a:r>
          </a:p>
        </p:txBody>
      </p:sp>
      <p:pic>
        <p:nvPicPr>
          <p:cNvPr id="1027" name="Picture 3"/>
          <p:cNvPicPr>
            <a:picLocks noChangeAspect="1" noChangeArrowheads="1"/>
          </p:cNvPicPr>
          <p:nvPr/>
        </p:nvPicPr>
        <p:blipFill>
          <a:blip r:embed="rId3" cstate="print"/>
          <a:srcRect/>
          <a:stretch>
            <a:fillRect/>
          </a:stretch>
        </p:blipFill>
        <p:spPr bwMode="auto">
          <a:xfrm>
            <a:off x="1043608" y="3374796"/>
            <a:ext cx="3096344" cy="1242603"/>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716016" y="3327661"/>
            <a:ext cx="3384302" cy="12426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错误示例</a:t>
            </a:r>
            <a:r>
              <a:rPr lang="en-US" altLang="zh-CN" dirty="0" smtClean="0"/>
              <a:t>—iBatis SQL</a:t>
            </a:r>
            <a:r>
              <a:rPr lang="zh-CN" altLang="en-US" dirty="0" smtClean="0"/>
              <a:t>映射</a:t>
            </a:r>
            <a:r>
              <a:rPr lang="en-US" altLang="zh-CN" dirty="0" smtClean="0"/>
              <a:t>$</a:t>
            </a:r>
            <a:r>
              <a:rPr lang="zh-CN" altLang="en-US" dirty="0" smtClean="0"/>
              <a:t>传参</a:t>
            </a:r>
            <a:endParaRPr lang="zh-CN" altLang="en-US" dirty="0"/>
          </a:p>
        </p:txBody>
      </p:sp>
      <p:sp>
        <p:nvSpPr>
          <p:cNvPr id="204801" name="Rectangle 1"/>
          <p:cNvSpPr>
            <a:spLocks noChangeArrowheads="1"/>
          </p:cNvSpPr>
          <p:nvPr/>
        </p:nvSpPr>
        <p:spPr bwMode="auto">
          <a:xfrm>
            <a:off x="2232507" y="1535437"/>
            <a:ext cx="6260859"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"items"</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a:t>
            </a:r>
            <a:r>
              <a:rPr lang="en-US" altLang="zh-CN" sz="1000" dirty="0" smtClean="0">
                <a:solidFill>
                  <a:srgbClr val="000000"/>
                </a:solidFill>
                <a:latin typeface="Courier New" pitchFamily="49" charset="0"/>
                <a:cs typeface="Courier New" pitchFamily="49" charset="0"/>
              </a:rPr>
              <a:t>$’</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4803" name="Rectangle 3"/>
          <p:cNvSpPr>
            <a:spLocks noChangeArrowheads="1"/>
          </p:cNvSpPr>
          <p:nvPr/>
        </p:nvSpPr>
        <p:spPr bwMode="auto">
          <a:xfrm>
            <a:off x="2243265" y="2793716"/>
            <a:ext cx="6260859" cy="861774"/>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a:t>
            </a:r>
            <a:r>
              <a:rPr lang="en-US" altLang="zh-CN" sz="1000" dirty="0" smtClean="0">
                <a:solidFill>
                  <a:srgbClr val="2A00FF"/>
                </a:solidFill>
                <a:latin typeface="Courier New" pitchFamily="49" charset="0"/>
                <a:cs typeface="Courier New" pitchFamily="49" charset="0"/>
              </a:rPr>
              <a:t> </a:t>
            </a:r>
            <a:r>
              <a:rPr lang="en-US" altLang="zh-CN" sz="1000" dirty="0" smtClean="0">
                <a:latin typeface="Courier New" pitchFamily="49" charset="0"/>
                <a:cs typeface="Courier New" pitchFamily="49" charset="0"/>
              </a:rPr>
              <a:t>myClassObj.getUserName() + </a:t>
            </a:r>
            <a:r>
              <a:rPr lang="en-US" altLang="zh-CN" sz="1000" dirty="0" smtClean="0">
                <a:solidFill>
                  <a:srgbClr val="2A00FF"/>
                </a:solidFill>
                <a:latin typeface="Courier New" pitchFamily="49" charset="0"/>
                <a:cs typeface="Courier New" pitchFamily="49" charset="0"/>
              </a:rPr>
              <a:t>"'</a:t>
            </a:r>
            <a:r>
              <a:rPr lang="en-US" altLang="zh-CN" sz="1000" dirty="0" smtClean="0">
                <a:latin typeface="Courier New" pitchFamily="49" charset="0"/>
                <a:cs typeface="Courier New" pitchFamily="49" charset="0"/>
              </a:rPr>
              <a:t>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AND itemName='"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myClassObj.getItemName()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0" name="下箭头 9"/>
          <p:cNvSpPr/>
          <p:nvPr/>
        </p:nvSpPr>
        <p:spPr bwMode="auto">
          <a:xfrm>
            <a:off x="5136508" y="2267142"/>
            <a:ext cx="484632" cy="390006"/>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11" name="矩形标注 10"/>
          <p:cNvSpPr/>
          <p:nvPr/>
        </p:nvSpPr>
        <p:spPr bwMode="auto">
          <a:xfrm>
            <a:off x="489356" y="1745178"/>
            <a:ext cx="1371718" cy="1191659"/>
          </a:xfrm>
          <a:prstGeom prst="wedgeRectCallout">
            <a:avLst>
              <a:gd name="adj1" fmla="val 93315"/>
              <a:gd name="adj2" fmla="val 1078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符号传参等同于拼接的方式构造</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语句，若数据未经正确校验则有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注入的风险</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正确示例</a:t>
            </a:r>
            <a:r>
              <a:rPr lang="en-US" altLang="zh-CN" dirty="0" smtClean="0"/>
              <a:t>—iBatis SQL</a:t>
            </a:r>
            <a:r>
              <a:rPr lang="zh-CN" altLang="en-US" dirty="0" smtClean="0"/>
              <a:t>映射</a:t>
            </a:r>
            <a:r>
              <a:rPr lang="en-US" altLang="zh-CN" dirty="0" smtClean="0"/>
              <a:t>#</a:t>
            </a:r>
            <a:r>
              <a:rPr lang="zh-CN" altLang="en-US" dirty="0" smtClean="0"/>
              <a:t>传参</a:t>
            </a:r>
            <a:endParaRPr lang="zh-CN" altLang="en-US" dirty="0"/>
          </a:p>
        </p:txBody>
      </p:sp>
      <p:sp>
        <p:nvSpPr>
          <p:cNvPr id="206849" name="Rectangle 1"/>
          <p:cNvSpPr>
            <a:spLocks noChangeArrowheads="1"/>
          </p:cNvSpPr>
          <p:nvPr/>
        </p:nvSpPr>
        <p:spPr bwMode="auto">
          <a:xfrm>
            <a:off x="2441989" y="1386168"/>
            <a:ext cx="5916704" cy="55399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id</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"getItems"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parameterClass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"MyClass"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smtClean="0">
                <a:ln>
                  <a:noFill/>
                </a:ln>
                <a:solidFill>
                  <a:srgbClr val="7F007F"/>
                </a:solidFill>
                <a:effectLst/>
                <a:latin typeface="Courier New" pitchFamily="49" charset="0"/>
                <a:ea typeface="宋体" pitchFamily="2" charset="-122"/>
                <a:cs typeface="Courier New" pitchFamily="49" charset="0"/>
              </a:rPr>
              <a:t>resultClass</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"Item"</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smtClean="0">
                <a:solidFill>
                  <a:srgbClr val="000000"/>
                </a:solidFill>
                <a:latin typeface="Courier New" pitchFamily="49" charset="0"/>
                <a:cs typeface="Courier New" pitchFamily="49" charset="0"/>
              </a:rPr>
              <a:t>  </a:t>
            </a:r>
            <a:r>
              <a:rPr kumimoji="0" lang="en-US" altLang="zh-CN" sz="1000" b="0" i="0" u="none" strike="noStrike" cap="none" normalizeH="0" baseline="0" dirty="0" smtClean="0">
                <a:ln>
                  <a:noFill/>
                </a:ln>
                <a:solidFill>
                  <a:srgbClr val="000000"/>
                </a:solidFill>
                <a:effectLst/>
                <a:latin typeface="Courier New" pitchFamily="49" charset="0"/>
                <a:ea typeface="宋体" pitchFamily="2" charset="-122"/>
                <a:cs typeface="Courier New" pitchFamily="49" charset="0"/>
              </a:rPr>
              <a:t>SELECT * FROM t_item WHERE owner = #userName# AND itemName = #itemName#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&lt;/</a:t>
            </a:r>
            <a:r>
              <a:rPr kumimoji="0" lang="en-US" altLang="zh-CN" sz="1000" b="0" i="0" u="none" strike="noStrike" cap="none" normalizeH="0" baseline="0" dirty="0" smtClean="0">
                <a:ln>
                  <a:noFill/>
                </a:ln>
                <a:solidFill>
                  <a:srgbClr val="3F7F7F"/>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rgbClr val="008080"/>
                </a:solidFill>
                <a:effectLst/>
                <a:latin typeface="Courier New" pitchFamily="49" charset="0"/>
                <a:ea typeface="宋体" pitchFamily="2" charset="-122"/>
                <a:cs typeface="Courier New" pitchFamily="49" charset="0"/>
              </a:rPr>
              <a:t>&gt;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6850" name="Rectangle 2"/>
          <p:cNvSpPr>
            <a:spLocks noChangeArrowheads="1"/>
          </p:cNvSpPr>
          <p:nvPr/>
        </p:nvSpPr>
        <p:spPr bwMode="auto">
          <a:xfrm>
            <a:off x="2474264" y="2654003"/>
            <a:ext cx="5916704" cy="101566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String sqlString = </a:t>
            </a:r>
            <a:r>
              <a:rPr kumimoji="0" lang="en-US" altLang="zh-CN" sz="1000" b="0" i="0" u="none" strike="noStrike" cap="none" normalizeH="0" baseline="0" dirty="0" smtClean="0">
                <a:ln>
                  <a:noFill/>
                </a:ln>
                <a:solidFill>
                  <a:srgbClr val="2A00FF"/>
                </a:solidFill>
                <a:effectLst/>
                <a:latin typeface="Courier New" pitchFamily="49" charset="0"/>
                <a:ea typeface="宋体" pitchFamily="2" charset="-122"/>
                <a:cs typeface="Courier New" pitchFamily="49" charset="0"/>
              </a:rPr>
              <a:t>"SELECT * FROM t_item WHERE owner=? AND itemName=?"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PreparedStatement stmt = connection.prepareStatement(sqlString);</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stmt.setString(1, myClassObj.getUserName());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stmt.setString(2, myClassObj.getItemName());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ResultSet rs = stmt.executeQuery();</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3F7F5F"/>
                </a:solidFill>
                <a:effectLst/>
                <a:latin typeface="Courier New" pitchFamily="49" charset="0"/>
                <a:ea typeface="宋体" pitchFamily="2" charset="-122"/>
                <a:cs typeface="Courier New" pitchFamily="49" charset="0"/>
              </a:rPr>
              <a:t>// ... convert results set to Item objects</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下箭头 5"/>
          <p:cNvSpPr/>
          <p:nvPr/>
        </p:nvSpPr>
        <p:spPr bwMode="auto">
          <a:xfrm>
            <a:off x="5109882" y="2043957"/>
            <a:ext cx="500500" cy="521662"/>
          </a:xfrm>
          <a:prstGeom prst="downArrow">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sp>
        <p:nvSpPr>
          <p:cNvPr id="7" name="矩形标注 6"/>
          <p:cNvSpPr/>
          <p:nvPr/>
        </p:nvSpPr>
        <p:spPr bwMode="auto">
          <a:xfrm>
            <a:off x="489356" y="2043957"/>
            <a:ext cx="1371718" cy="820441"/>
          </a:xfrm>
          <a:prstGeom prst="wedgeRectCallout">
            <a:avLst>
              <a:gd name="adj1" fmla="val 94883"/>
              <a:gd name="adj2" fmla="val -1627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使用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传参才能真正达到将</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语义逻辑与数据分离的效果</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正反示例</a:t>
            </a:r>
            <a:r>
              <a:rPr lang="en-US" altLang="zh-CN" dirty="0" smtClean="0"/>
              <a:t>—</a:t>
            </a:r>
            <a:r>
              <a:rPr lang="zh-CN" altLang="en-US" dirty="0" smtClean="0"/>
              <a:t>存储过程</a:t>
            </a:r>
            <a:endParaRPr lang="zh-CN" altLang="en-US" dirty="0"/>
          </a:p>
        </p:txBody>
      </p:sp>
      <p:sp>
        <p:nvSpPr>
          <p:cNvPr id="207873" name="Rectangle 1"/>
          <p:cNvSpPr>
            <a:spLocks noChangeArrowheads="1"/>
          </p:cNvSpPr>
          <p:nvPr/>
        </p:nvSpPr>
        <p:spPr bwMode="auto">
          <a:xfrm>
            <a:off x="478598" y="1484341"/>
            <a:ext cx="4184720" cy="193899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err="1"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DECLARE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0"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nvarchar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'SELECT * FROM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WHERE owner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@userName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                AND itemName = '''</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@itemName + </a:t>
            </a:r>
            <a:r>
              <a:rPr kumimoji="0" lang="en-US" altLang="zh-CN" sz="1000" b="1" i="0" u="none" strike="noStrike" cap="none" normalizeH="0" baseline="0" dirty="0" smtClean="0">
                <a:ln>
                  <a:noFill/>
                </a:ln>
                <a:solidFill>
                  <a:srgbClr val="0000FF"/>
                </a:solidFill>
                <a:effectLst/>
                <a:latin typeface="Courier New" pitchFamily="49" charset="0"/>
                <a:ea typeface="宋体" pitchFamily="2" charset="-122"/>
                <a:cs typeface="Courier New" pitchFamily="49" charset="0"/>
              </a:rPr>
              <a:t>''''</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EXEC(@</a:t>
            </a:r>
            <a:r>
              <a:rPr kumimoji="0" lang="en-US" altLang="zh-CN" sz="1000" b="1" i="0" u="none" strike="noStrike" cap="none" normalizeH="0" baseline="0" dirty="0" err="1" smtClean="0">
                <a:ln>
                  <a:noFill/>
                </a:ln>
                <a:solidFill>
                  <a:schemeClr val="tx1"/>
                </a:solidFill>
                <a:effectLst/>
                <a:latin typeface="Courier New" pitchFamily="49" charset="0"/>
                <a:ea typeface="宋体" pitchFamily="2" charset="-122"/>
                <a:cs typeface="Courier New" pitchFamily="49" charset="0"/>
              </a:rPr>
              <a:t>sql</a:t>
            </a:r>
            <a:r>
              <a:rPr kumimoji="0" lang="en-US" altLang="zh-CN" sz="1000" b="1"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3"/>
          <p:cNvSpPr txBox="1">
            <a:spLocks noChangeArrowheads="1"/>
          </p:cNvSpPr>
          <p:nvPr/>
        </p:nvSpPr>
        <p:spPr bwMode="auto">
          <a:xfrm>
            <a:off x="317229"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错误示例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存储过程中拼接</a:t>
            </a:r>
            <a:r>
              <a:rPr lang="en-US" altLang="zh-CN" sz="1400" kern="0" dirty="0" smtClean="0">
                <a:solidFill>
                  <a:srgbClr val="000000"/>
                </a:solidFill>
                <a:latin typeface="微软雅黑" pitchFamily="34" charset="-122"/>
                <a:ea typeface="微软雅黑" pitchFamily="34" charset="-122"/>
                <a:cs typeface="Courier New" pitchFamily="49" charset="0"/>
              </a:rPr>
              <a:t>SQL</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6" name="Rectangle 3"/>
          <p:cNvSpPr txBox="1">
            <a:spLocks noChangeArrowheads="1"/>
          </p:cNvSpPr>
          <p:nvPr/>
        </p:nvSpPr>
        <p:spPr bwMode="auto">
          <a:xfrm>
            <a:off x="4899994" y="940396"/>
            <a:ext cx="341567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正确示例</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存储过程中使用参数化查询</a:t>
            </a:r>
          </a:p>
        </p:txBody>
      </p:sp>
      <p:sp>
        <p:nvSpPr>
          <p:cNvPr id="207874" name="Rectangle 2"/>
          <p:cNvSpPr>
            <a:spLocks noChangeArrowheads="1"/>
          </p:cNvSpPr>
          <p:nvPr/>
        </p:nvSpPr>
        <p:spPr bwMode="auto">
          <a:xfrm>
            <a:off x="5093633" y="1498375"/>
            <a:ext cx="3415676" cy="163121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CREATE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PROCEDURE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sp_queryItem</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varchar</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(50)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AS</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BEGIN</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SELECT</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FROM</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t_item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WHERE</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userName = @userName</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AND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itemName = @itemName;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Courier New" pitchFamily="49" charset="0"/>
                <a:ea typeface="宋体" pitchFamily="2" charset="-122"/>
                <a:cs typeface="Courier New" pitchFamily="49" charset="0"/>
              </a:rPr>
              <a:t>END</a:t>
            </a: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 </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GO</a:t>
            </a: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 name="矩形标注 7"/>
          <p:cNvSpPr/>
          <p:nvPr/>
        </p:nvSpPr>
        <p:spPr bwMode="auto">
          <a:xfrm>
            <a:off x="2899075" y="3625327"/>
            <a:ext cx="2786463" cy="839097"/>
          </a:xfrm>
          <a:prstGeom prst="wedgeRectCallout">
            <a:avLst>
              <a:gd name="adj1" fmla="val -5050"/>
              <a:gd name="adj2" fmla="val -746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调用存储过程的</a:t>
            </a:r>
            <a:r>
              <a:rPr lang="en-US" altLang="zh-CN" sz="1200" dirty="0" smtClean="0">
                <a:latin typeface="微软雅黑" pitchFamily="34" charset="-122"/>
                <a:ea typeface="微软雅黑" pitchFamily="34" charset="-122"/>
              </a:rPr>
              <a:t>Java</a:t>
            </a:r>
            <a:r>
              <a:rPr lang="zh-CN" altLang="en-US" sz="1200" dirty="0" smtClean="0">
                <a:latin typeface="微软雅黑" pitchFamily="34" charset="-122"/>
                <a:ea typeface="微软雅黑" pitchFamily="34" charset="-122"/>
              </a:rPr>
              <a:t>代码是一样的，但是存储过程的定义方式不一样，导致一个有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注入漏洞，一个没有</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注入漏洞</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对外部输入做转义</a:t>
            </a:r>
          </a:p>
        </p:txBody>
      </p:sp>
      <p:sp>
        <p:nvSpPr>
          <p:cNvPr id="5" name="Rectangle 3"/>
          <p:cNvSpPr txBox="1">
            <a:spLocks noChangeArrowheads="1"/>
          </p:cNvSpPr>
          <p:nvPr/>
        </p:nvSpPr>
        <p:spPr bwMode="auto">
          <a:xfrm>
            <a:off x="401220" y="856871"/>
            <a:ext cx="3102268" cy="1890649"/>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直接</a:t>
            </a:r>
            <a:r>
              <a:rPr lang="zh-CN" altLang="en-US" sz="1400" dirty="0" smtClean="0">
                <a:latin typeface="微软雅黑" pitchFamily="34" charset="-122"/>
                <a:ea typeface="微软雅黑" pitchFamily="34" charset="-122"/>
              </a:rPr>
              <a:t>对输入进行校验，以及对特殊字符进行转义。</a:t>
            </a:r>
            <a:r>
              <a:rPr lang="zh-CN" altLang="zh-CN" sz="1400" dirty="0" smtClean="0">
                <a:latin typeface="微软雅黑" pitchFamily="34" charset="-122"/>
                <a:ea typeface="微软雅黑" pitchFamily="34" charset="-122"/>
              </a:rPr>
              <a:t>针对每种数据的转义机制实现，可以使用现有的</a:t>
            </a:r>
            <a:r>
              <a:rPr lang="en-US" altLang="zh-CN" sz="1400" dirty="0" smtClean="0">
                <a:latin typeface="微软雅黑" pitchFamily="34" charset="-122"/>
                <a:ea typeface="微软雅黑" pitchFamily="34" charset="-122"/>
              </a:rPr>
              <a:t>API</a:t>
            </a:r>
            <a:r>
              <a:rPr lang="zh-CN" altLang="zh-CN" sz="1400" dirty="0" smtClean="0">
                <a:latin typeface="微软雅黑" pitchFamily="34" charset="-122"/>
                <a:ea typeface="微软雅黑" pitchFamily="34" charset="-122"/>
              </a:rPr>
              <a:t>工具，如</a:t>
            </a:r>
            <a:r>
              <a:rPr lang="en-US" altLang="zh-CN" sz="1400" dirty="0" smtClean="0">
                <a:latin typeface="微软雅黑" pitchFamily="34" charset="-122"/>
                <a:ea typeface="微软雅黑" pitchFamily="34" charset="-122"/>
              </a:rPr>
              <a:t>OWASP ESAPI</a:t>
            </a:r>
            <a:r>
              <a:rPr lang="zh-CN" altLang="zh-CN"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escaping routines</a:t>
            </a:r>
            <a:r>
              <a:rPr lang="zh-CN" altLang="zh-CN" sz="1400" dirty="0" smtClean="0">
                <a:latin typeface="微软雅黑" pitchFamily="34" charset="-122"/>
                <a:ea typeface="微软雅黑" pitchFamily="34" charset="-122"/>
              </a:rPr>
              <a:t>，也可以使用自己的实现</a:t>
            </a:r>
            <a:endParaRPr lang="zh-CN" altLang="en-US" sz="1400" dirty="0" smtClean="0">
              <a:latin typeface="微软雅黑" pitchFamily="34" charset="-122"/>
              <a:ea typeface="微软雅黑" pitchFamily="34" charset="-122"/>
            </a:endParaRPr>
          </a:p>
        </p:txBody>
      </p:sp>
      <p:sp>
        <p:nvSpPr>
          <p:cNvPr id="9" name="矩形标注 8"/>
          <p:cNvSpPr/>
          <p:nvPr/>
        </p:nvSpPr>
        <p:spPr bwMode="auto">
          <a:xfrm>
            <a:off x="527292" y="3514725"/>
            <a:ext cx="2448272" cy="624591"/>
          </a:xfrm>
          <a:prstGeom prst="wedgeRectCallout">
            <a:avLst>
              <a:gd name="adj1" fmla="val 85873"/>
              <a:gd name="adj2" fmla="val -180407"/>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200" dirty="0" smtClean="0">
                <a:latin typeface="微软雅黑" pitchFamily="34" charset="-122"/>
                <a:ea typeface="微软雅黑" pitchFamily="34" charset="-122"/>
              </a:rPr>
              <a:t>进行输入校验，对其中会影响</a:t>
            </a:r>
            <a:r>
              <a:rPr lang="en-US" altLang="zh-CN" sz="1200" dirty="0"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语句语义的特殊字符如单引号、双引号等作转义</a:t>
            </a:r>
          </a:p>
        </p:txBody>
      </p:sp>
      <p:sp>
        <p:nvSpPr>
          <p:cNvPr id="7" name="Rectangle 1"/>
          <p:cNvSpPr>
            <a:spLocks noChangeArrowheads="1"/>
          </p:cNvSpPr>
          <p:nvPr/>
        </p:nvSpPr>
        <p:spPr bwMode="auto">
          <a:xfrm>
            <a:off x="3636052" y="925513"/>
            <a:ext cx="5003123" cy="31700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lang="en-US" altLang="zh-CN" sz="1000" b="1" dirty="0" smtClean="0">
              <a:solidFill>
                <a:srgbClr val="7F0055"/>
              </a:solidFill>
              <a:latin typeface="微软雅黑" pitchFamily="34" charset="-122"/>
              <a:ea typeface="微软雅黑" pitchFamily="34" charset="-122"/>
              <a:cs typeface="Courier New" pitchFamily="49" charset="0"/>
            </a:endParaRPr>
          </a:p>
          <a:p>
            <a:pPr lvl="0"/>
            <a:r>
              <a:rPr lang="en-US" altLang="zh-CN" sz="1000" b="1" dirty="0" smtClean="0">
                <a:solidFill>
                  <a:srgbClr val="7F0055"/>
                </a:solidFill>
                <a:latin typeface="微软雅黑" pitchFamily="34" charset="-122"/>
                <a:ea typeface="微软雅黑" pitchFamily="34" charset="-122"/>
                <a:cs typeface="Courier New" pitchFamily="49" charset="0"/>
              </a:rPr>
              <a:t>public</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void</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doPrivilegedAction</a:t>
            </a:r>
            <a:r>
              <a:rPr lang="en-US" altLang="zh-CN" sz="1000" dirty="0" smtClean="0">
                <a:solidFill>
                  <a:srgbClr val="000000"/>
                </a:solidFill>
                <a:latin typeface="微软雅黑" pitchFamily="34" charset="-122"/>
                <a:ea typeface="微软雅黑" pitchFamily="34" charset="-122"/>
                <a:cs typeface="Courier New" pitchFamily="49" charset="0"/>
              </a:rPr>
              <a:t>(String username, </a:t>
            </a:r>
            <a:r>
              <a:rPr lang="en-US" altLang="zh-CN" sz="1000" b="1" dirty="0" smtClean="0">
                <a:solidFill>
                  <a:srgbClr val="7F0055"/>
                </a:solidFill>
                <a:latin typeface="微软雅黑" pitchFamily="34" charset="-122"/>
                <a:ea typeface="微软雅黑" pitchFamily="34" charset="-122"/>
                <a:cs typeface="Courier New" pitchFamily="49" charset="0"/>
              </a:rPr>
              <a:t>char</a:t>
            </a:r>
            <a:r>
              <a:rPr lang="en-US" altLang="zh-CN" sz="1000" dirty="0" smtClean="0">
                <a:solidFill>
                  <a:srgbClr val="000000"/>
                </a:solidFill>
                <a:latin typeface="微软雅黑" pitchFamily="34" charset="-122"/>
                <a:ea typeface="微软雅黑" pitchFamily="34" charset="-122"/>
                <a:cs typeface="Courier New" pitchFamily="49" charset="0"/>
              </a:rPr>
              <a:t>[] password)</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throws</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err="1" smtClean="0">
                <a:solidFill>
                  <a:srgbClr val="000000"/>
                </a:solidFill>
                <a:latin typeface="微软雅黑" pitchFamily="34" charset="-122"/>
                <a:ea typeface="微软雅黑" pitchFamily="34" charset="-122"/>
                <a:cs typeface="Courier New" pitchFamily="49" charset="0"/>
              </a:rPr>
              <a:t>SQLException</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try</a:t>
            </a:r>
            <a:r>
              <a:rPr lang="en-US" altLang="zh-CN" sz="1000" dirty="0" smtClean="0">
                <a:latin typeface="微软雅黑" pitchFamily="34" charset="-122"/>
                <a:ea typeface="微软雅黑" pitchFamily="34" charset="-122"/>
                <a:cs typeface="Courier New" pitchFamily="49" charset="0"/>
              </a:rPr>
              <a:t>   </a:t>
            </a: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String </a:t>
            </a:r>
            <a:r>
              <a:rPr lang="en-US" altLang="zh-CN" sz="1000" dirty="0" err="1" smtClean="0">
                <a:solidFill>
                  <a:srgbClr val="000000"/>
                </a:solidFill>
                <a:latin typeface="微软雅黑" pitchFamily="34" charset="-122"/>
                <a:ea typeface="微软雅黑" pitchFamily="34" charset="-122"/>
                <a:cs typeface="Courier New" pitchFamily="49" charset="0"/>
              </a:rPr>
              <a:t>pwd</a:t>
            </a:r>
            <a:r>
              <a:rPr lang="en-US" altLang="zh-CN" sz="1000" dirty="0" smtClean="0">
                <a:solidFill>
                  <a:srgbClr val="000000"/>
                </a:solidFill>
                <a:latin typeface="微软雅黑" pitchFamily="34" charset="-122"/>
                <a:ea typeface="微软雅黑" pitchFamily="34" charset="-122"/>
                <a:cs typeface="Courier New" pitchFamily="49" charset="0"/>
              </a:rPr>
              <a:t> = </a:t>
            </a:r>
            <a:r>
              <a:rPr lang="en-US" altLang="zh-CN" sz="1000" dirty="0" err="1" smtClean="0">
                <a:solidFill>
                  <a:srgbClr val="000000"/>
                </a:solidFill>
                <a:latin typeface="微软雅黑" pitchFamily="34" charset="-122"/>
                <a:ea typeface="微软雅黑" pitchFamily="34" charset="-122"/>
                <a:cs typeface="Courier New" pitchFamily="49" charset="0"/>
              </a:rPr>
              <a:t>hashPassword</a:t>
            </a:r>
            <a:r>
              <a:rPr lang="en-US" altLang="zh-CN" sz="1000" dirty="0" smtClean="0">
                <a:solidFill>
                  <a:srgbClr val="000000"/>
                </a:solidFill>
                <a:latin typeface="微软雅黑" pitchFamily="34" charset="-122"/>
                <a:ea typeface="微软雅黑" pitchFamily="34" charset="-122"/>
                <a:cs typeface="Courier New" pitchFamily="49" charset="0"/>
              </a:rPr>
              <a:t>(password); </a:t>
            </a: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Codec </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7F0055"/>
                </a:solidFill>
                <a:latin typeface="微软雅黑" pitchFamily="34" charset="-122"/>
                <a:ea typeface="微软雅黑" pitchFamily="34" charset="-122"/>
                <a:cs typeface="Courier New" pitchFamily="49" charset="0"/>
              </a:rPr>
              <a:t>new</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OracleCodec</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000000"/>
                </a:solidFill>
                <a:latin typeface="微软雅黑" pitchFamily="34" charset="-122"/>
                <a:ea typeface="微软雅黑" pitchFamily="34" charset="-122"/>
                <a:cs typeface="Courier New" pitchFamily="49" charset="0"/>
              </a:rPr>
              <a:t>String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username);</a:t>
            </a:r>
          </a:p>
          <a:p>
            <a:pPr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ESAPI.encoder</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encodeForSQL</a:t>
            </a:r>
            <a:r>
              <a:rPr lang="en-US" altLang="zh-CN" sz="1000" b="1" dirty="0" smtClean="0">
                <a:solidFill>
                  <a:srgbClr val="000000"/>
                </a:solidFill>
                <a:latin typeface="微软雅黑" pitchFamily="34" charset="-122"/>
                <a:ea typeface="微软雅黑" pitchFamily="34" charset="-122"/>
                <a:cs typeface="Courier New" pitchFamily="49" charset="0"/>
              </a:rPr>
              <a:t>(</a:t>
            </a:r>
            <a:r>
              <a:rPr lang="en-US" altLang="zh-CN" sz="1000" b="1" dirty="0" err="1" smtClean="0">
                <a:solidFill>
                  <a:srgbClr val="000000"/>
                </a:solidFill>
                <a:latin typeface="微软雅黑" pitchFamily="34" charset="-122"/>
                <a:ea typeface="微软雅黑" pitchFamily="34" charset="-122"/>
                <a:cs typeface="Courier New" pitchFamily="49" charset="0"/>
              </a:rPr>
              <a:t>oe</a:t>
            </a:r>
            <a:r>
              <a:rPr lang="en-US" altLang="zh-CN" sz="1000" b="1" dirty="0" smtClean="0">
                <a:solidFill>
                  <a:srgbClr val="000000"/>
                </a:solidFill>
                <a:latin typeface="微软雅黑" pitchFamily="34" charset="-122"/>
                <a:ea typeface="微软雅黑" pitchFamily="34" charset="-122"/>
                <a:cs typeface="Courier New" pitchFamily="49" charset="0"/>
              </a:rPr>
              <a:t>, </a:t>
            </a:r>
            <a:r>
              <a:rPr lang="en-US" altLang="zh-CN" sz="1000" b="1" dirty="0" err="1" smtClean="0">
                <a:solidFill>
                  <a:srgbClr val="000000"/>
                </a:solidFill>
                <a:latin typeface="微软雅黑" pitchFamily="34" charset="-122"/>
                <a:ea typeface="微软雅黑" pitchFamily="34" charset="-122"/>
                <a:cs typeface="Courier New" pitchFamily="49" charset="0"/>
              </a:rPr>
              <a:t>pwd</a:t>
            </a:r>
            <a:r>
              <a:rPr lang="en-US" altLang="zh-CN" sz="1000" b="1" dirty="0" smtClean="0">
                <a:solidFill>
                  <a:srgbClr val="000000"/>
                </a:solidFill>
                <a:latin typeface="微软雅黑" pitchFamily="34" charset="-122"/>
                <a:ea typeface="微软雅黑" pitchFamily="34" charset="-122"/>
                <a:cs typeface="Courier New" pitchFamily="49" charset="0"/>
              </a:rPr>
              <a:t>);</a:t>
            </a:r>
          </a:p>
          <a:p>
            <a:pPr lvl="0" eaLnBrk="0" hangingPunct="0"/>
            <a:endParaRPr lang="en-US" altLang="zh-CN" sz="1000" dirty="0" smtClean="0">
              <a:solidFill>
                <a:srgbClr val="000000"/>
              </a:solidFill>
              <a:latin typeface="微软雅黑" pitchFamily="34" charset="-122"/>
              <a:ea typeface="微软雅黑" pitchFamily="34" charset="-122"/>
              <a:cs typeface="Courier New" pitchFamily="49" charset="0"/>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String sqlString = </a:t>
            </a:r>
            <a:r>
              <a:rPr lang="en-US" altLang="zh-CN" sz="1000" b="1" dirty="0" smtClean="0">
                <a:solidFill>
                  <a:srgbClr val="2A00FF"/>
                </a:solidFill>
                <a:latin typeface="微软雅黑" pitchFamily="34" charset="-122"/>
                <a:ea typeface="微软雅黑" pitchFamily="34" charset="-122"/>
                <a:cs typeface="Courier New" pitchFamily="49" charset="0"/>
              </a:rPr>
              <a:t>"SELECT * FROM </a:t>
            </a:r>
            <a:r>
              <a:rPr lang="en-US" altLang="zh-CN" sz="1000" b="1" dirty="0" err="1" smtClean="0">
                <a:solidFill>
                  <a:srgbClr val="2A00FF"/>
                </a:solidFill>
                <a:latin typeface="微软雅黑" pitchFamily="34" charset="-122"/>
                <a:ea typeface="微软雅黑" pitchFamily="34" charset="-122"/>
                <a:cs typeface="Courier New" pitchFamily="49" charset="0"/>
              </a:rPr>
              <a:t>db_user</a:t>
            </a:r>
            <a:r>
              <a:rPr lang="en-US" altLang="zh-CN" sz="1000" b="1" dirty="0" smtClean="0">
                <a:solidFill>
                  <a:srgbClr val="2A00FF"/>
                </a:solidFill>
                <a:latin typeface="微软雅黑" pitchFamily="34" charset="-122"/>
                <a:ea typeface="微软雅黑" pitchFamily="34" charset="-122"/>
                <a:cs typeface="Courier New" pitchFamily="49" charset="0"/>
              </a:rPr>
              <a:t> WHERE username =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susername</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 AND password = '"</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err="1" smtClean="0">
                <a:solidFill>
                  <a:srgbClr val="000000"/>
                </a:solidFill>
                <a:latin typeface="微软雅黑" pitchFamily="34" charset="-122"/>
                <a:ea typeface="微软雅黑" pitchFamily="34" charset="-122"/>
                <a:cs typeface="Courier New" pitchFamily="49" charset="0"/>
              </a:rPr>
              <a:t>spwd</a:t>
            </a:r>
            <a:r>
              <a:rPr lang="en-US" altLang="zh-CN" sz="1000" b="1"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2A00FF"/>
                </a:solidFill>
                <a:latin typeface="微软雅黑" pitchFamily="34" charset="-122"/>
                <a:ea typeface="微软雅黑" pitchFamily="34" charset="-122"/>
                <a:cs typeface="Courier New" pitchFamily="49" charset="0"/>
              </a:rPr>
              <a: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b="1" dirty="0" smtClean="0">
                <a:solidFill>
                  <a:srgbClr val="000000"/>
                </a:solidFill>
                <a:latin typeface="微软雅黑" pitchFamily="34" charset="-122"/>
                <a:ea typeface="微软雅黑" pitchFamily="34" charset="-122"/>
                <a:cs typeface="Courier New" pitchFamily="49" charset="0"/>
              </a:rPr>
              <a:t>             Statement stmt = </a:t>
            </a:r>
            <a:r>
              <a:rPr lang="en-US" altLang="zh-CN" sz="1000" b="1" dirty="0" err="1" smtClean="0">
                <a:solidFill>
                  <a:srgbClr val="000000"/>
                </a:solidFill>
                <a:latin typeface="微软雅黑" pitchFamily="34" charset="-122"/>
                <a:ea typeface="微软雅黑" pitchFamily="34" charset="-122"/>
                <a:cs typeface="Courier New" pitchFamily="49" charset="0"/>
              </a:rPr>
              <a:t>connection.createStatement</a:t>
            </a:r>
            <a:r>
              <a:rPr lang="en-US" altLang="zh-CN" sz="1000" b="1"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ResultSet rs = </a:t>
            </a:r>
            <a:r>
              <a:rPr lang="en-US" altLang="zh-CN" sz="1000" dirty="0" err="1" smtClean="0">
                <a:solidFill>
                  <a:srgbClr val="000000"/>
                </a:solidFill>
                <a:latin typeface="微软雅黑" pitchFamily="34" charset="-122"/>
                <a:ea typeface="微软雅黑" pitchFamily="34" charset="-122"/>
                <a:cs typeface="Courier New" pitchFamily="49" charset="0"/>
              </a:rPr>
              <a:t>stmt.executeQuery</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err="1" smtClean="0">
                <a:solidFill>
                  <a:srgbClr val="000000"/>
                </a:solidFill>
                <a:latin typeface="微软雅黑" pitchFamily="34" charset="-122"/>
                <a:ea typeface="微软雅黑" pitchFamily="34" charset="-122"/>
                <a:cs typeface="Courier New" pitchFamily="49" charset="0"/>
              </a:rPr>
              <a:t>sqlString</a:t>
            </a:r>
            <a:r>
              <a:rPr lang="en-US" altLang="zh-CN" sz="1000" dirty="0" smtClean="0">
                <a:solidFill>
                  <a:srgbClr val="000000"/>
                </a:solidFill>
                <a:latin typeface="微软雅黑" pitchFamily="34" charset="-122"/>
                <a:ea typeface="微软雅黑" pitchFamily="34" charset="-122"/>
                <a:cs typeface="Courier New" pitchFamily="49" charset="0"/>
              </a:rPr>
              <a:t>);</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Authenticate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endParaRPr lang="en-US" altLang="zh-CN" sz="1000" dirty="0" smtClean="0">
              <a:latin typeface="微软雅黑" pitchFamily="34" charset="-122"/>
              <a:ea typeface="微软雅黑" pitchFamily="34" charset="-122"/>
              <a:cs typeface="宋体" pitchFamily="2" charset="-122"/>
            </a:endParaRPr>
          </a:p>
          <a:p>
            <a:pPr lvl="0"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 */ </a:t>
            </a:r>
          </a:p>
          <a:p>
            <a:pPr lvl="0" eaLnBrk="0" hangingPunct="0"/>
            <a:r>
              <a:rPr lang="en-US" altLang="zh-CN" sz="1000" dirty="0" smtClean="0">
                <a:solidFill>
                  <a:srgbClr val="3F7F5F"/>
                </a:solidFill>
                <a:latin typeface="微软雅黑" pitchFamily="34" charset="-122"/>
                <a:ea typeface="微软雅黑" pitchFamily="34" charset="-122"/>
                <a:cs typeface="Courier New" pitchFamily="49" charset="0"/>
              </a:rPr>
              <a:t>    </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smtClean="0">
                <a:latin typeface="微软雅黑" pitchFamily="34" charset="-122"/>
                <a:ea typeface="微软雅黑" pitchFamily="34" charset="-122"/>
                <a:cs typeface="宋体" pitchFamily="2" charset="-122"/>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4082" y="234726"/>
            <a:ext cx="7632700"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命令注入及其原理</a:t>
            </a:r>
            <a:endParaRPr lang="zh-CN" altLang="en-US" sz="2400" dirty="0">
              <a:cs typeface="+mn-cs"/>
            </a:endParaRPr>
          </a:p>
        </p:txBody>
      </p:sp>
      <p:sp>
        <p:nvSpPr>
          <p:cNvPr id="4" name="TextBox 3"/>
          <p:cNvSpPr txBox="1"/>
          <p:nvPr/>
        </p:nvSpPr>
        <p:spPr>
          <a:xfrm>
            <a:off x="1979712" y="3010206"/>
            <a:ext cx="5112568"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Runtime.getRuntime().exec(“cmd.exe  /c  dir “+ dir)</a:t>
            </a:r>
            <a:endParaRPr lang="zh-CN" altLang="en-US" sz="1400" dirty="0" smtClean="0">
              <a:latin typeface="微软雅黑" pitchFamily="34" charset="-122"/>
              <a:ea typeface="微软雅黑" pitchFamily="34" charset="-122"/>
            </a:endParaRPr>
          </a:p>
        </p:txBody>
      </p:sp>
      <p:sp>
        <p:nvSpPr>
          <p:cNvPr id="5" name="TextBox 4"/>
          <p:cNvSpPr txBox="1"/>
          <p:nvPr/>
        </p:nvSpPr>
        <p:spPr>
          <a:xfrm>
            <a:off x="827585" y="2573039"/>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6" name="TextBox 5"/>
          <p:cNvSpPr txBox="1"/>
          <p:nvPr/>
        </p:nvSpPr>
        <p:spPr>
          <a:xfrm>
            <a:off x="827585" y="341545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1979712" y="2573040"/>
            <a:ext cx="1584176"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dir=“dummy”</a:t>
            </a:r>
            <a:endParaRPr lang="zh-CN" altLang="en-US" sz="1400" dirty="0" smtClean="0">
              <a:latin typeface="微软雅黑" pitchFamily="34" charset="-122"/>
              <a:ea typeface="微软雅黑" pitchFamily="34" charset="-122"/>
              <a:cs typeface="Times New Roman" pitchFamily="18" charset="0"/>
            </a:endParaRPr>
          </a:p>
        </p:txBody>
      </p:sp>
      <p:cxnSp>
        <p:nvCxnSpPr>
          <p:cNvPr id="8" name="直接箭头连接符 7"/>
          <p:cNvCxnSpPr>
            <a:stCxn id="7" idx="3"/>
          </p:cNvCxnSpPr>
          <p:nvPr/>
        </p:nvCxnSpPr>
        <p:spPr bwMode="auto">
          <a:xfrm>
            <a:off x="3563888" y="2726929"/>
            <a:ext cx="1944216" cy="292967"/>
          </a:xfrm>
          <a:prstGeom prst="straightConnector1">
            <a:avLst/>
          </a:prstGeom>
          <a:noFill/>
          <a:ln w="6350" cap="flat" cmpd="sng" algn="ctr">
            <a:solidFill>
              <a:srgbClr val="00B050"/>
            </a:solidFill>
            <a:prstDash val="solid"/>
            <a:round/>
            <a:headEnd type="none" w="med" len="med"/>
            <a:tailEnd type="arrow"/>
          </a:ln>
          <a:effectLst/>
        </p:spPr>
      </p:cxnSp>
      <p:sp>
        <p:nvSpPr>
          <p:cNvPr id="9" name="TextBox 8"/>
          <p:cNvSpPr txBox="1"/>
          <p:nvPr/>
        </p:nvSpPr>
        <p:spPr>
          <a:xfrm>
            <a:off x="1979712" y="3415454"/>
            <a:ext cx="3456384"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dir=“dummy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cxnSp>
        <p:nvCxnSpPr>
          <p:cNvPr id="10" name="直接箭头连接符 9"/>
          <p:cNvCxnSpPr/>
          <p:nvPr/>
        </p:nvCxnSpPr>
        <p:spPr bwMode="auto">
          <a:xfrm flipV="1">
            <a:off x="5436096" y="3415454"/>
            <a:ext cx="648072" cy="120345"/>
          </a:xfrm>
          <a:prstGeom prst="straightConnector1">
            <a:avLst/>
          </a:prstGeom>
          <a:noFill/>
          <a:ln w="6350" cap="flat" cmpd="sng" algn="ctr">
            <a:solidFill>
              <a:srgbClr val="FF0000"/>
            </a:solidFill>
            <a:prstDash val="solid"/>
            <a:round/>
            <a:headEnd type="none" w="med" len="med"/>
            <a:tailEnd type="arrow"/>
          </a:ln>
          <a:effectLst/>
        </p:spPr>
      </p:cxnSp>
      <p:sp>
        <p:nvSpPr>
          <p:cNvPr id="11" name="TextBox 10"/>
          <p:cNvSpPr txBox="1"/>
          <p:nvPr/>
        </p:nvSpPr>
        <p:spPr>
          <a:xfrm>
            <a:off x="1979712" y="3896833"/>
            <a:ext cx="4608512"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spAutoFit/>
          </a:bodyPr>
          <a:lstStyle/>
          <a:p>
            <a:r>
              <a:rPr lang="en-US" altLang="zh-CN" sz="1400" dirty="0" smtClean="0">
                <a:latin typeface="微软雅黑" pitchFamily="34" charset="-122"/>
                <a:ea typeface="微软雅黑" pitchFamily="34" charset="-122"/>
              </a:rPr>
              <a:t>cmd.exe /c dir dummy </a:t>
            </a:r>
            <a:r>
              <a:rPr lang="en-US" altLang="zh-CN" sz="1400" b="1" dirty="0" smtClean="0">
                <a:solidFill>
                  <a:srgbClr val="FF0000"/>
                </a:solidFill>
                <a:latin typeface="微软雅黑" pitchFamily="34" charset="-122"/>
                <a:ea typeface="微软雅黑" pitchFamily="34" charset="-122"/>
              </a:rPr>
              <a:t>&amp; del c:\dbms\*.*</a:t>
            </a:r>
            <a:endParaRPr lang="zh-CN" altLang="en-US" sz="1400" b="1" dirty="0" smtClean="0">
              <a:solidFill>
                <a:srgbClr val="FF0000"/>
              </a:solidFill>
              <a:latin typeface="微软雅黑" pitchFamily="34" charset="-122"/>
              <a:ea typeface="微软雅黑" pitchFamily="34" charset="-122"/>
            </a:endParaRPr>
          </a:p>
        </p:txBody>
      </p:sp>
      <p:sp>
        <p:nvSpPr>
          <p:cNvPr id="12" name="下箭头 11"/>
          <p:cNvSpPr/>
          <p:nvPr/>
        </p:nvSpPr>
        <p:spPr bwMode="auto">
          <a:xfrm>
            <a:off x="5868144" y="3535798"/>
            <a:ext cx="360040" cy="300863"/>
          </a:xfrm>
          <a:prstGeom prst="down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54000" rIns="54000" rtlCol="0">
            <a:noAutofit/>
          </a:bodyPr>
          <a:lstStyle/>
          <a:p>
            <a:pPr marR="0" indent="0" fontAlgn="base">
              <a:lnSpc>
                <a:spcPct val="100000"/>
              </a:lnSpc>
              <a:spcBef>
                <a:spcPct val="0"/>
              </a:spcBef>
              <a:spcAft>
                <a:spcPct val="0"/>
              </a:spcAft>
              <a:buClrTx/>
              <a:buSzTx/>
              <a:buFontTx/>
              <a:buNone/>
              <a:tabLst/>
            </a:pPr>
            <a:endParaRPr lang="zh-CN" altLang="en-US" sz="1400" b="1" smtClean="0">
              <a:latin typeface="微软雅黑" pitchFamily="34" charset="-122"/>
              <a:ea typeface="微软雅黑" pitchFamily="34" charset="-122"/>
            </a:endParaRPr>
          </a:p>
        </p:txBody>
      </p:sp>
      <p:sp>
        <p:nvSpPr>
          <p:cNvPr id="13" name="内容占位符 2"/>
          <p:cNvSpPr txBox="1">
            <a:spLocks/>
          </p:cNvSpPr>
          <p:nvPr/>
        </p:nvSpPr>
        <p:spPr bwMode="auto">
          <a:xfrm>
            <a:off x="454081" y="866291"/>
            <a:ext cx="8185093" cy="967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eaLnBrk="0" hangingPunct="0">
              <a:lnSpc>
                <a:spcPct val="120000"/>
              </a:lnSpc>
              <a:buClr>
                <a:srgbClr val="777777"/>
              </a:buClr>
              <a:buSzPct val="60000"/>
            </a:pPr>
            <a:r>
              <a:rPr lang="en-US" altLang="zh-CN" sz="1600" b="1" dirty="0" smtClean="0">
                <a:latin typeface="微软雅黑" pitchFamily="34" charset="-122"/>
                <a:ea typeface="微软雅黑" pitchFamily="34" charset="-122"/>
              </a:rPr>
              <a:t>OS</a:t>
            </a:r>
            <a:r>
              <a:rPr lang="zh-CN" altLang="en-US" sz="1600" b="1" dirty="0" smtClean="0">
                <a:latin typeface="微软雅黑" pitchFamily="34" charset="-122"/>
                <a:ea typeface="微软雅黑" pitchFamily="34" charset="-122"/>
              </a:rPr>
              <a:t>命令注入：</a:t>
            </a:r>
            <a:r>
              <a:rPr lang="zh-CN" altLang="en-US" sz="1600" dirty="0" smtClean="0">
                <a:latin typeface="微软雅黑" pitchFamily="34" charset="-122"/>
                <a:ea typeface="微软雅黑" pitchFamily="34" charset="-122"/>
              </a:rPr>
              <a:t>系统使用外部输入来构造</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命令时，由于未对可能与期望执行</a:t>
            </a:r>
            <a:r>
              <a:rPr lang="en-US" altLang="zh-CN" sz="1600" dirty="0" smtClean="0">
                <a:latin typeface="微软雅黑" pitchFamily="34" charset="-122"/>
                <a:ea typeface="微软雅黑" pitchFamily="34" charset="-122"/>
              </a:rPr>
              <a:t>OS</a:t>
            </a:r>
            <a:r>
              <a:rPr lang="zh-CN" altLang="en-US" sz="1600" dirty="0" smtClean="0">
                <a:latin typeface="微软雅黑" pitchFamily="34" charset="-122"/>
                <a:ea typeface="微软雅黑" pitchFamily="34" charset="-122"/>
              </a:rPr>
              <a:t>命令不一致的输入进行清理，或过滤处理不当，攻击者可能会利用此漏洞执行攻击者没有权限执行的、系统所不期望的危险命令。</a:t>
            </a:r>
            <a:endParaRPr lang="en-US" altLang="zh-CN" sz="1600" dirty="0" smtClean="0">
              <a:latin typeface="微软雅黑" pitchFamily="34" charset="-122"/>
              <a:ea typeface="微软雅黑" pitchFamily="34" charset="-122"/>
            </a:endParaRPr>
          </a:p>
        </p:txBody>
      </p:sp>
      <p:sp>
        <p:nvSpPr>
          <p:cNvPr id="20" name="云形标注 19"/>
          <p:cNvSpPr/>
          <p:nvPr/>
        </p:nvSpPr>
        <p:spPr bwMode="auto">
          <a:xfrm>
            <a:off x="7020272" y="3005087"/>
            <a:ext cx="1368078" cy="891746"/>
          </a:xfrm>
          <a:prstGeom prst="cloudCallout">
            <a:avLst>
              <a:gd name="adj1" fmla="val -75804"/>
              <a:gd name="adj2" fmla="val 53802"/>
            </a:avLst>
          </a:prstGeom>
          <a:solidFill>
            <a:schemeClr val="accent1">
              <a:lumMod val="40000"/>
              <a:lumOff val="60000"/>
            </a:schemeClr>
          </a:solidFill>
          <a:ln>
            <a:solidFill>
              <a:schemeClr val="accent5">
                <a:lumMod val="50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1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4" name="TextBox 13"/>
          <p:cNvSpPr txBox="1"/>
          <p:nvPr/>
        </p:nvSpPr>
        <p:spPr>
          <a:xfrm>
            <a:off x="454081" y="1869674"/>
            <a:ext cx="4029851" cy="324035"/>
          </a:xfrm>
          <a:prstGeom prst="rect">
            <a:avLst/>
          </a:prstGeom>
          <a:noFill/>
        </p:spPr>
        <p:txBody>
          <a:bodyPr wrap="square" rtlCol="0">
            <a:noAutofit/>
          </a:bodyPr>
          <a:lstStyle/>
          <a:p>
            <a:r>
              <a:rPr lang="en-US" altLang="zh-CN" sz="1600" b="1" dirty="0" smtClean="0">
                <a:latin typeface="微软雅黑" pitchFamily="34" charset="-122"/>
                <a:ea typeface="微软雅黑" pitchFamily="34" charset="-122"/>
              </a:rPr>
              <a:t>Java</a:t>
            </a:r>
            <a:r>
              <a:rPr lang="zh-CN" altLang="en-US" sz="1600" b="1" dirty="0" smtClean="0">
                <a:latin typeface="微软雅黑" pitchFamily="34" charset="-122"/>
                <a:ea typeface="微软雅黑" pitchFamily="34" charset="-122"/>
              </a:rPr>
              <a:t>中</a:t>
            </a:r>
            <a:r>
              <a:rPr lang="en-US" altLang="zh-CN" sz="1600" b="1" dirty="0" smtClean="0">
                <a:latin typeface="微软雅黑" pitchFamily="34" charset="-122"/>
                <a:ea typeface="微软雅黑" pitchFamily="34" charset="-122"/>
              </a:rPr>
              <a:t>Runtime.exec()OS</a:t>
            </a:r>
            <a:r>
              <a:rPr lang="zh-CN" altLang="en-US" sz="1600" b="1" dirty="0" smtClean="0">
                <a:latin typeface="微软雅黑" pitchFamily="34" charset="-122"/>
                <a:ea typeface="微软雅黑" pitchFamily="34" charset="-122"/>
              </a:rPr>
              <a:t>命令注入原理：</a:t>
            </a:r>
            <a:endParaRPr lang="en-US" altLang="zh-CN" sz="1600" b="1" dirty="0" smtClean="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p:txBody>
      </p:sp>
      <p:sp>
        <p:nvSpPr>
          <p:cNvPr id="16" name="矩形 15"/>
          <p:cNvSpPr/>
          <p:nvPr/>
        </p:nvSpPr>
        <p:spPr>
          <a:xfrm>
            <a:off x="7092206" y="3120381"/>
            <a:ext cx="1296144" cy="646331"/>
          </a:xfrm>
          <a:prstGeom prst="rect">
            <a:avLst/>
          </a:prstGeom>
        </p:spPr>
        <p:txBody>
          <a:bodyPr wrap="square">
            <a:spAutoFit/>
          </a:bodyPr>
          <a:lstStyle/>
          <a:p>
            <a:pPr>
              <a:buClr>
                <a:srgbClr val="CC9900"/>
              </a:buClr>
            </a:pPr>
            <a:r>
              <a:rPr lang="zh-CN" altLang="en-US" sz="1200" dirty="0" smtClean="0">
                <a:latin typeface="微软雅黑" pitchFamily="34" charset="-122"/>
                <a:ea typeface="微软雅黑" pitchFamily="34" charset="-122"/>
              </a:rPr>
              <a:t>攻击者恶意注入删除磁盘文件的命令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9" grpId="0" animBg="1"/>
      <p:bldP spid="11" grpId="0" animBg="1"/>
      <p:bldP spid="12" grpId="0" animBg="1"/>
      <p:bldP spid="13" grpId="0"/>
      <p:bldP spid="20" grpId="0" animBg="1"/>
      <p:bldP spid="14"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a:t>
            </a:r>
            <a:r>
              <a:rPr lang="zh-CN" altLang="en-US" dirty="0" smtClean="0"/>
              <a:t>命令行参数注入</a:t>
            </a:r>
            <a:endParaRPr lang="zh-CN" altLang="en-US" dirty="0"/>
          </a:p>
        </p:txBody>
      </p:sp>
      <p:pic>
        <p:nvPicPr>
          <p:cNvPr id="4" name="Picture 2" descr="C:\Users\d00102545\Desktop\ribbon1.PNG"/>
          <p:cNvPicPr>
            <a:picLocks noChangeAspect="1" noChangeArrowheads="1"/>
          </p:cNvPicPr>
          <p:nvPr/>
        </p:nvPicPr>
        <p:blipFill>
          <a:blip r:embed="rId2" cstate="print"/>
          <a:srcRect/>
          <a:stretch>
            <a:fillRect/>
          </a:stretch>
        </p:blipFill>
        <p:spPr bwMode="auto">
          <a:xfrm>
            <a:off x="6763812" y="2076217"/>
            <a:ext cx="1090767" cy="1090767"/>
          </a:xfrm>
          <a:prstGeom prst="rect">
            <a:avLst/>
          </a:prstGeom>
          <a:noFill/>
        </p:spPr>
      </p:pic>
      <p:sp>
        <p:nvSpPr>
          <p:cNvPr id="5" name="TextBox 4"/>
          <p:cNvSpPr txBox="1"/>
          <p:nvPr/>
        </p:nvSpPr>
        <p:spPr>
          <a:xfrm>
            <a:off x="1885832" y="1768440"/>
            <a:ext cx="4625483" cy="30777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Runtime.getRuntime().exec(“ping.exe“+ hostIp  )</a:t>
            </a:r>
            <a:endParaRPr lang="zh-CN" altLang="en-US" sz="1400" dirty="0" smtClean="0">
              <a:latin typeface="微软雅黑" pitchFamily="34" charset="-122"/>
              <a:ea typeface="微软雅黑" pitchFamily="34" charset="-122"/>
            </a:endParaRPr>
          </a:p>
        </p:txBody>
      </p:sp>
      <p:sp>
        <p:nvSpPr>
          <p:cNvPr id="6" name="TextBox 5"/>
          <p:cNvSpPr txBox="1"/>
          <p:nvPr/>
        </p:nvSpPr>
        <p:spPr>
          <a:xfrm>
            <a:off x="1885832" y="1157622"/>
            <a:ext cx="2409409" cy="30777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cs typeface="Times New Roman" pitchFamily="18" charset="0"/>
              </a:rPr>
              <a:t>hostIp=“10.70.205.168”</a:t>
            </a:r>
            <a:endParaRPr lang="zh-CN" altLang="en-US" sz="1400" dirty="0" smtClean="0">
              <a:latin typeface="微软雅黑" pitchFamily="34" charset="-122"/>
              <a:ea typeface="微软雅黑" pitchFamily="34" charset="-122"/>
              <a:cs typeface="Times New Roman" pitchFamily="18" charset="0"/>
            </a:endParaRPr>
          </a:p>
        </p:txBody>
      </p:sp>
      <p:sp>
        <p:nvSpPr>
          <p:cNvPr id="7" name="TextBox 6"/>
          <p:cNvSpPr txBox="1"/>
          <p:nvPr/>
        </p:nvSpPr>
        <p:spPr>
          <a:xfrm>
            <a:off x="595206" y="1126845"/>
            <a:ext cx="1064715" cy="338554"/>
          </a:xfrm>
          <a:prstGeom prst="rect">
            <a:avLst/>
          </a:prstGeom>
          <a:noFill/>
        </p:spPr>
        <p:txBody>
          <a:bodyPr wrap="square" rtlCol="0">
            <a:noAutofit/>
          </a:bodyPr>
          <a:lstStyle/>
          <a:p>
            <a:r>
              <a:rPr lang="zh-CN" altLang="en-US" sz="1600" b="1" dirty="0" smtClean="0">
                <a:latin typeface="微软雅黑" pitchFamily="34" charset="-122"/>
                <a:ea typeface="微软雅黑" pitchFamily="34" charset="-122"/>
              </a:rPr>
              <a:t>正常输入</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TextBox 7"/>
          <p:cNvSpPr txBox="1"/>
          <p:nvPr/>
        </p:nvSpPr>
        <p:spPr>
          <a:xfrm>
            <a:off x="595206" y="2248339"/>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9" name="TextBox 8"/>
          <p:cNvSpPr txBox="1"/>
          <p:nvPr/>
        </p:nvSpPr>
        <p:spPr>
          <a:xfrm>
            <a:off x="1885831" y="2279116"/>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cs typeface="Times New Roman" pitchFamily="18" charset="0"/>
              </a:rPr>
              <a:t>10.70.205.168</a:t>
            </a:r>
            <a:r>
              <a:rPr lang="en-US" altLang="zh-CN" sz="1400" dirty="0" smtClean="0">
                <a:latin typeface="微软雅黑" pitchFamily="34" charset="-122"/>
                <a:ea typeface="微软雅黑" pitchFamily="34" charset="-122"/>
              </a:rPr>
              <a:t> </a:t>
            </a:r>
            <a:r>
              <a:rPr lang="en-US" altLang="zh-CN" sz="1400" b="1" dirty="0" smtClean="0">
                <a:solidFill>
                  <a:srgbClr val="FF0000"/>
                </a:solidFill>
                <a:latin typeface="微软雅黑" pitchFamily="34" charset="-122"/>
                <a:ea typeface="微软雅黑" pitchFamily="34" charset="-122"/>
              </a:rPr>
              <a:t>&amp; del c:\\</a:t>
            </a:r>
            <a:r>
              <a:rPr lang="en-US" altLang="zh-CN" sz="1400" b="1" dirty="0" err="1" smtClean="0">
                <a:solidFill>
                  <a:srgbClr val="FF0000"/>
                </a:solidFill>
                <a:latin typeface="微软雅黑" pitchFamily="34" charset="-122"/>
                <a:ea typeface="微软雅黑" pitchFamily="34" charset="-122"/>
              </a:rPr>
              <a:t>dbms</a:t>
            </a:r>
            <a:r>
              <a:rPr lang="en-US" altLang="zh-CN" sz="1400" b="1" dirty="0" smtClean="0">
                <a:solidFill>
                  <a:srgbClr val="FF0000"/>
                </a:solidFill>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0" name="TextBox 9"/>
          <p:cNvSpPr txBox="1"/>
          <p:nvPr/>
        </p:nvSpPr>
        <p:spPr>
          <a:xfrm>
            <a:off x="595206" y="2775464"/>
            <a:ext cx="1191352"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恶意输入</a:t>
            </a:r>
            <a:r>
              <a:rPr lang="en-US" altLang="zh-CN" sz="1600" b="1" dirty="0" smtClean="0">
                <a:latin typeface="微软雅黑" pitchFamily="34" charset="-122"/>
                <a:ea typeface="微软雅黑" pitchFamily="34" charset="-122"/>
              </a:rPr>
              <a:t>2:</a:t>
            </a:r>
            <a:endParaRPr lang="zh-CN" altLang="en-US" sz="1600" b="1" dirty="0">
              <a:latin typeface="微软雅黑" pitchFamily="34" charset="-122"/>
              <a:ea typeface="微软雅黑" pitchFamily="34" charset="-122"/>
            </a:endParaRPr>
          </a:p>
        </p:txBody>
      </p:sp>
      <p:sp>
        <p:nvSpPr>
          <p:cNvPr id="12" name="云形标注 11"/>
          <p:cNvSpPr/>
          <p:nvPr/>
        </p:nvSpPr>
        <p:spPr bwMode="auto">
          <a:xfrm>
            <a:off x="7035623" y="1073055"/>
            <a:ext cx="1616395" cy="612648"/>
          </a:xfrm>
          <a:prstGeom prst="cloudCallout">
            <a:avLst>
              <a:gd name="adj1" fmla="val -35777"/>
              <a:gd name="adj2" fmla="val 101130"/>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kumimoji="0" lang="en-US" altLang="zh-CN" sz="1200" b="1" i="0" u="none" strike="noStrike" cap="none" normalizeH="0" baseline="0" dirty="0" smtClean="0">
                <a:ln>
                  <a:noFill/>
                </a:ln>
                <a:solidFill>
                  <a:schemeClr val="tx1"/>
                </a:solidFill>
                <a:effectLst/>
                <a:latin typeface="Arial" charset="0"/>
                <a:ea typeface="SimSun" pitchFamily="2" charset="-122"/>
              </a:rPr>
              <a:t>1</a:t>
            </a:r>
            <a:r>
              <a:rPr kumimoji="0" lang="zh-CN" altLang="en-US" sz="1200" b="1" i="0" u="none" strike="noStrike" cap="none" normalizeH="0" baseline="0" dirty="0" smtClean="0">
                <a:ln>
                  <a:noFill/>
                </a:ln>
                <a:solidFill>
                  <a:schemeClr val="tx1"/>
                </a:solidFill>
                <a:effectLst/>
                <a:latin typeface="Arial" charset="0"/>
                <a:ea typeface="SimSun" pitchFamily="2" charset="-122"/>
              </a:rPr>
              <a:t>能否得逞？</a:t>
            </a:r>
          </a:p>
        </p:txBody>
      </p:sp>
      <p:sp>
        <p:nvSpPr>
          <p:cNvPr id="13" name="云形标注 12"/>
          <p:cNvSpPr/>
          <p:nvPr/>
        </p:nvSpPr>
        <p:spPr bwMode="auto">
          <a:xfrm>
            <a:off x="7046381" y="3754420"/>
            <a:ext cx="1605637" cy="591670"/>
          </a:xfrm>
          <a:prstGeom prst="cloudCallout">
            <a:avLst>
              <a:gd name="adj1" fmla="val -45094"/>
              <a:gd name="adj2" fmla="val -175176"/>
            </a:avLst>
          </a:prstGeom>
          <a:solidFill>
            <a:schemeClr val="accent1">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smtClean="0">
                <a:ln>
                  <a:noFill/>
                </a:ln>
                <a:solidFill>
                  <a:schemeClr val="tx1"/>
                </a:solidFill>
                <a:effectLst/>
                <a:latin typeface="Arial" charset="0"/>
                <a:ea typeface="SimSun" pitchFamily="2" charset="-122"/>
              </a:rPr>
              <a:t>恶意输入</a:t>
            </a:r>
            <a:r>
              <a:rPr lang="en-US" altLang="zh-CN" sz="1200" b="1" dirty="0" smtClean="0">
                <a:latin typeface="Arial" charset="0"/>
                <a:ea typeface="SimSun" pitchFamily="2" charset="-122"/>
              </a:rPr>
              <a:t>2</a:t>
            </a:r>
            <a:r>
              <a:rPr lang="zh-CN" altLang="en-US" sz="1200" b="1" dirty="0" smtClean="0">
                <a:latin typeface="Arial" charset="0"/>
                <a:ea typeface="SimSun" pitchFamily="2" charset="-122"/>
              </a:rPr>
              <a:t>呢？</a:t>
            </a:r>
            <a:endParaRPr kumimoji="0" lang="zh-CN" altLang="en-US" sz="1200" b="1" i="0" u="none" strike="noStrike" cap="none" normalizeH="0" baseline="0" dirty="0" smtClean="0">
              <a:ln>
                <a:noFill/>
              </a:ln>
              <a:solidFill>
                <a:schemeClr val="tx1"/>
              </a:solidFill>
              <a:effectLst/>
              <a:latin typeface="Arial" charset="0"/>
              <a:ea typeface="SimSun" pitchFamily="2" charset="-122"/>
            </a:endParaRPr>
          </a:p>
        </p:txBody>
      </p:sp>
      <p:sp>
        <p:nvSpPr>
          <p:cNvPr id="14" name="矩形标注 13"/>
          <p:cNvSpPr/>
          <p:nvPr/>
        </p:nvSpPr>
        <p:spPr bwMode="auto">
          <a:xfrm>
            <a:off x="595206" y="3404795"/>
            <a:ext cx="1868295" cy="575534"/>
          </a:xfrm>
          <a:prstGeom prst="wedgeRectCallout">
            <a:avLst>
              <a:gd name="adj1" fmla="val 132111"/>
              <a:gd name="adj2" fmla="val -19022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en-US" altLang="zh-CN" sz="1300" dirty="0" smtClean="0">
                <a:latin typeface="微软雅黑" pitchFamily="34" charset="-122"/>
                <a:ea typeface="微软雅黑" pitchFamily="34" charset="-122"/>
              </a:rPr>
              <a:t>ping.exe </a:t>
            </a:r>
            <a:r>
              <a:rPr lang="zh-CN" altLang="en-US" sz="1300" dirty="0" smtClean="0">
                <a:latin typeface="微软雅黑" pitchFamily="34" charset="-122"/>
                <a:ea typeface="微软雅黑" pitchFamily="34" charset="-122"/>
              </a:rPr>
              <a:t>不会将</a:t>
            </a:r>
            <a:r>
              <a:rPr lang="en-US" altLang="zh-CN" sz="1300" dirty="0" smtClean="0">
                <a:latin typeface="微软雅黑" pitchFamily="34" charset="-122"/>
                <a:ea typeface="微软雅黑" pitchFamily="34" charset="-122"/>
              </a:rPr>
              <a:t>&amp;</a:t>
            </a:r>
            <a:r>
              <a:rPr lang="zh-CN" altLang="en-US" sz="1300" dirty="0" smtClean="0">
                <a:latin typeface="微软雅黑" pitchFamily="34" charset="-122"/>
                <a:ea typeface="微软雅黑" pitchFamily="34" charset="-122"/>
              </a:rPr>
              <a:t>当做命令行分隔符</a:t>
            </a:r>
          </a:p>
        </p:txBody>
      </p:sp>
      <p:sp>
        <p:nvSpPr>
          <p:cNvPr id="11" name="TextBox 10"/>
          <p:cNvSpPr txBox="1"/>
          <p:nvPr/>
        </p:nvSpPr>
        <p:spPr>
          <a:xfrm>
            <a:off x="1885831" y="2775464"/>
            <a:ext cx="4418149" cy="30777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txBody>
          <a:bodyPr wrap="square" lIns="36000" rIns="36000" rtlCol="0">
            <a:spAutoFit/>
          </a:bodyPr>
          <a:lstStyle/>
          <a:p>
            <a:r>
              <a:rPr lang="en-US" altLang="zh-CN" sz="1400" dirty="0" smtClean="0">
                <a:latin typeface="微软雅黑" pitchFamily="34" charset="-122"/>
                <a:ea typeface="微软雅黑" pitchFamily="34" charset="-122"/>
              </a:rPr>
              <a:t>hostIp=“</a:t>
            </a:r>
            <a:r>
              <a:rPr lang="en-US" altLang="zh-CN" sz="1400" dirty="0" smtClean="0">
                <a:latin typeface="微软雅黑" pitchFamily="34" charset="-122"/>
                <a:ea typeface="微软雅黑" pitchFamily="34" charset="-122"/>
                <a:cs typeface="Times New Roman" pitchFamily="18" charset="0"/>
              </a:rPr>
              <a:t>10.70.205.168  </a:t>
            </a:r>
            <a:r>
              <a:rPr lang="en-US" altLang="zh-CN" sz="1400" b="1" dirty="0" smtClean="0">
                <a:solidFill>
                  <a:srgbClr val="FF0000"/>
                </a:solidFill>
                <a:latin typeface="微软雅黑" pitchFamily="34" charset="-122"/>
                <a:ea typeface="微软雅黑" pitchFamily="34" charset="-122"/>
                <a:cs typeface="Times New Roman" pitchFamily="18" charset="0"/>
              </a:rPr>
              <a:t>-t</a:t>
            </a:r>
            <a:r>
              <a:rPr lang="en-US" altLang="zh-CN" sz="1400" dirty="0" smtClean="0">
                <a:latin typeface="微软雅黑" pitchFamily="34" charset="-122"/>
                <a:ea typeface="微软雅黑" pitchFamily="34" charset="-122"/>
              </a:rPr>
              <a:t>“</a:t>
            </a:r>
            <a:endParaRPr lang="zh-CN" altLang="en-US" sz="1400" b="1" dirty="0" smtClean="0">
              <a:solidFill>
                <a:srgbClr val="FF0000"/>
              </a:solidFill>
              <a:latin typeface="微软雅黑" pitchFamily="34" charset="-122"/>
              <a:ea typeface="微软雅黑" pitchFamily="34" charset="-122"/>
            </a:endParaRPr>
          </a:p>
        </p:txBody>
      </p:sp>
      <p:sp>
        <p:nvSpPr>
          <p:cNvPr id="15" name="矩形标注 14"/>
          <p:cNvSpPr/>
          <p:nvPr/>
        </p:nvSpPr>
        <p:spPr bwMode="auto">
          <a:xfrm>
            <a:off x="4295241" y="3770556"/>
            <a:ext cx="1868295" cy="575534"/>
          </a:xfrm>
          <a:prstGeom prst="wedgeRectCallout">
            <a:avLst>
              <a:gd name="adj1" fmla="val -47539"/>
              <a:gd name="adj2" fmla="val -1640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buNone/>
            </a:pPr>
            <a:r>
              <a:rPr lang="zh-CN" altLang="en-US" sz="1300" dirty="0" smtClean="0">
                <a:latin typeface="微软雅黑" pitchFamily="34" charset="-122"/>
                <a:ea typeface="微软雅黑" pitchFamily="34" charset="-122"/>
              </a:rPr>
              <a:t>可以实现命令行参数注入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amond(in)">
                                      <p:cBhvr>
                                        <p:cTn id="32" dur="2000"/>
                                        <p:tgtEl>
                                          <p:spTgt spid="12"/>
                                        </p:tgtEl>
                                      </p:cBhvr>
                                    </p:animEffect>
                                  </p:childTnLst>
                                </p:cTn>
                              </p:par>
                              <p:par>
                                <p:cTn id="33" presetID="8" presetClass="entr" presetSubtype="16"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amond(in)">
                                      <p:cBhvr>
                                        <p:cTn id="35" dur="2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amond(in)">
                                      <p:cBhvr>
                                        <p:cTn id="40" dur="2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amond(in)">
                                      <p:cBhvr>
                                        <p:cTn id="55" dur="20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ox(in)">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2" grpId="0" animBg="1"/>
      <p:bldP spid="13" grpId="0" animBg="1"/>
      <p:bldP spid="14"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bwMode="auto">
          <a:xfrm>
            <a:off x="2799400" y="2042609"/>
            <a:ext cx="1728192" cy="216024"/>
          </a:xfrm>
          <a:prstGeom prst="rect">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矩形 36"/>
          <p:cNvSpPr/>
          <p:nvPr/>
        </p:nvSpPr>
        <p:spPr bwMode="auto">
          <a:xfrm>
            <a:off x="5055666" y="2140629"/>
            <a:ext cx="3096344" cy="2366582"/>
          </a:xfrm>
          <a:prstGeom prst="rect">
            <a:avLst/>
          </a:prstGeom>
          <a:solidFill>
            <a:schemeClr val="bg1">
              <a:lumMod val="95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en-US" altLang="zh-CN" sz="2400" dirty="0" smtClean="0">
                <a:cs typeface="+mn-cs"/>
              </a:rPr>
              <a:t>OS</a:t>
            </a:r>
            <a:r>
              <a:rPr lang="zh-CN" altLang="en-US" sz="2400" dirty="0" smtClean="0">
                <a:cs typeface="+mn-cs"/>
              </a:rPr>
              <a:t>命令注入的危害</a:t>
            </a:r>
            <a:endParaRPr lang="zh-CN" altLang="en-US" sz="2400" dirty="0">
              <a:cs typeface="+mn-cs"/>
            </a:endParaRPr>
          </a:p>
        </p:txBody>
      </p:sp>
      <p:sp>
        <p:nvSpPr>
          <p:cNvPr id="8" name="矩形 7"/>
          <p:cNvSpPr/>
          <p:nvPr/>
        </p:nvSpPr>
        <p:spPr>
          <a:xfrm>
            <a:off x="507751" y="923889"/>
            <a:ext cx="7632700" cy="978729"/>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en-US" altLang="zh-CN" sz="1600" dirty="0" smtClean="0">
                <a:latin typeface="微软雅黑" pitchFamily="34" charset="-122"/>
                <a:ea typeface="微软雅黑" pitchFamily="34" charset="-122"/>
              </a:rPr>
              <a:t>DoS</a:t>
            </a:r>
            <a:r>
              <a:rPr lang="zh-CN" altLang="en-US" sz="1600" dirty="0" smtClean="0">
                <a:latin typeface="微软雅黑" pitchFamily="34" charset="-122"/>
                <a:ea typeface="微软雅黑" pitchFamily="34" charset="-122"/>
              </a:rPr>
              <a:t>攻击：</a:t>
            </a:r>
            <a:r>
              <a:rPr lang="en-US" altLang="zh-CN" sz="1600" dirty="0" smtClean="0">
                <a:latin typeface="微软雅黑" pitchFamily="34" charset="-122"/>
                <a:ea typeface="微软雅黑" pitchFamily="34" charset="-122"/>
              </a:rPr>
              <a:t>crash</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exit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restart</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读取或修改未授权数据</a:t>
            </a: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隐藏恶意活动</a:t>
            </a:r>
          </a:p>
        </p:txBody>
      </p:sp>
      <p:pic>
        <p:nvPicPr>
          <p:cNvPr id="625665" name="Picture 1"/>
          <p:cNvPicPr>
            <a:picLocks noChangeAspect="1" noChangeArrowheads="1"/>
          </p:cNvPicPr>
          <p:nvPr/>
        </p:nvPicPr>
        <p:blipFill>
          <a:blip r:embed="rId3" cstate="print"/>
          <a:srcRect/>
          <a:stretch>
            <a:fillRect/>
          </a:stretch>
        </p:blipFill>
        <p:spPr bwMode="auto">
          <a:xfrm>
            <a:off x="950776" y="2151438"/>
            <a:ext cx="1079412" cy="726951"/>
          </a:xfrm>
          <a:prstGeom prst="rect">
            <a:avLst/>
          </a:prstGeom>
          <a:noFill/>
          <a:ln w="9525">
            <a:noFill/>
            <a:miter lim="800000"/>
            <a:headEnd/>
            <a:tailEnd/>
          </a:ln>
        </p:spPr>
      </p:pic>
      <p:pic>
        <p:nvPicPr>
          <p:cNvPr id="625666" name="Picture 2"/>
          <p:cNvPicPr>
            <a:picLocks noChangeAspect="1" noChangeArrowheads="1"/>
          </p:cNvPicPr>
          <p:nvPr/>
        </p:nvPicPr>
        <p:blipFill>
          <a:blip r:embed="rId4" cstate="print"/>
          <a:srcRect/>
          <a:stretch>
            <a:fillRect/>
          </a:stretch>
        </p:blipFill>
        <p:spPr bwMode="auto">
          <a:xfrm>
            <a:off x="3111016" y="2322981"/>
            <a:ext cx="857250" cy="181068"/>
          </a:xfrm>
          <a:prstGeom prst="rect">
            <a:avLst/>
          </a:prstGeom>
          <a:noFill/>
          <a:ln w="9525">
            <a:noFill/>
            <a:miter lim="800000"/>
            <a:headEnd/>
            <a:tailEnd/>
          </a:ln>
        </p:spPr>
      </p:pic>
      <p:pic>
        <p:nvPicPr>
          <p:cNvPr id="625668" name="Picture 4"/>
          <p:cNvPicPr>
            <a:picLocks noChangeAspect="1" noChangeArrowheads="1"/>
          </p:cNvPicPr>
          <p:nvPr/>
        </p:nvPicPr>
        <p:blipFill>
          <a:blip r:embed="rId5" cstate="print"/>
          <a:srcRect/>
          <a:stretch>
            <a:fillRect/>
          </a:stretch>
        </p:blipFill>
        <p:spPr bwMode="auto">
          <a:xfrm>
            <a:off x="878768" y="3545586"/>
            <a:ext cx="1440160" cy="658081"/>
          </a:xfrm>
          <a:prstGeom prst="rect">
            <a:avLst/>
          </a:prstGeom>
          <a:noFill/>
          <a:ln w="9525">
            <a:noFill/>
            <a:miter lim="800000"/>
            <a:headEnd/>
            <a:tailEnd/>
          </a:ln>
        </p:spPr>
      </p:pic>
      <p:pic>
        <p:nvPicPr>
          <p:cNvPr id="625669" name="Picture 5"/>
          <p:cNvPicPr>
            <a:picLocks noChangeAspect="1" noChangeArrowheads="1"/>
          </p:cNvPicPr>
          <p:nvPr/>
        </p:nvPicPr>
        <p:blipFill>
          <a:blip r:embed="rId6" cstate="print"/>
          <a:srcRect/>
          <a:stretch>
            <a:fillRect/>
          </a:stretch>
        </p:blipFill>
        <p:spPr bwMode="auto">
          <a:xfrm>
            <a:off x="6639408" y="2653606"/>
            <a:ext cx="1440160" cy="471488"/>
          </a:xfrm>
          <a:prstGeom prst="rect">
            <a:avLst/>
          </a:prstGeom>
          <a:noFill/>
          <a:ln w="9525">
            <a:noFill/>
            <a:miter lim="800000"/>
            <a:headEnd/>
            <a:tailEnd/>
          </a:ln>
        </p:spPr>
      </p:pic>
      <p:sp>
        <p:nvSpPr>
          <p:cNvPr id="10" name="流程图: 磁盘 9"/>
          <p:cNvSpPr/>
          <p:nvPr/>
        </p:nvSpPr>
        <p:spPr bwMode="auto">
          <a:xfrm>
            <a:off x="6639408" y="3323920"/>
            <a:ext cx="1440160" cy="447698"/>
          </a:xfrm>
          <a:prstGeom prst="flowChartMagneticDisk">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1" name="TextBox 10"/>
          <p:cNvSpPr txBox="1"/>
          <p:nvPr/>
        </p:nvSpPr>
        <p:spPr>
          <a:xfrm>
            <a:off x="7197903" y="2151438"/>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应用服务器</a:t>
            </a:r>
            <a:endParaRPr lang="zh-CN" altLang="en-US" sz="1200" dirty="0">
              <a:latin typeface="微软雅黑" pitchFamily="34" charset="-122"/>
              <a:ea typeface="微软雅黑" pitchFamily="34" charset="-122"/>
            </a:endParaRPr>
          </a:p>
        </p:txBody>
      </p:sp>
      <p:sp>
        <p:nvSpPr>
          <p:cNvPr id="12" name="TextBox 11"/>
          <p:cNvSpPr txBox="1"/>
          <p:nvPr/>
        </p:nvSpPr>
        <p:spPr>
          <a:xfrm>
            <a:off x="6663796" y="2761618"/>
            <a:ext cx="1415772"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有漏洞的应用</a:t>
            </a:r>
            <a:endParaRPr lang="zh-CN" altLang="en-US" sz="1600" dirty="0">
              <a:latin typeface="微软雅黑" pitchFamily="34" charset="-122"/>
              <a:ea typeface="微软雅黑" pitchFamily="34" charset="-122"/>
            </a:endParaRPr>
          </a:p>
        </p:txBody>
      </p:sp>
      <p:sp>
        <p:nvSpPr>
          <p:cNvPr id="13" name="TextBox 12"/>
          <p:cNvSpPr txBox="1"/>
          <p:nvPr/>
        </p:nvSpPr>
        <p:spPr>
          <a:xfrm>
            <a:off x="6991318" y="3502053"/>
            <a:ext cx="800219"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数据库</a:t>
            </a:r>
            <a:endParaRPr lang="zh-CN" altLang="en-US" sz="1600" dirty="0">
              <a:latin typeface="微软雅黑" pitchFamily="34" charset="-122"/>
              <a:ea typeface="微软雅黑" pitchFamily="34" charset="-122"/>
            </a:endParaRPr>
          </a:p>
        </p:txBody>
      </p:sp>
      <p:sp>
        <p:nvSpPr>
          <p:cNvPr id="15" name="矩形 14"/>
          <p:cNvSpPr/>
          <p:nvPr/>
        </p:nvSpPr>
        <p:spPr>
          <a:xfrm>
            <a:off x="2757516" y="196560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①</a:t>
            </a:r>
            <a:endParaRPr lang="zh-CN" altLang="en-US" sz="1600" dirty="0">
              <a:latin typeface="微软雅黑" pitchFamily="34" charset="-122"/>
              <a:ea typeface="微软雅黑" pitchFamily="34" charset="-122"/>
            </a:endParaRPr>
          </a:p>
        </p:txBody>
      </p:sp>
      <p:sp>
        <p:nvSpPr>
          <p:cNvPr id="20" name="TextBox 19"/>
          <p:cNvSpPr txBox="1"/>
          <p:nvPr/>
        </p:nvSpPr>
        <p:spPr>
          <a:xfrm>
            <a:off x="2957932" y="2020546"/>
            <a:ext cx="1569660"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含有命令攻击的请求</a:t>
            </a:r>
            <a:endParaRPr lang="zh-CN" altLang="en-US" sz="1200" dirty="0">
              <a:latin typeface="微软雅黑" pitchFamily="34" charset="-122"/>
              <a:ea typeface="微软雅黑" pitchFamily="34" charset="-122"/>
            </a:endParaRPr>
          </a:p>
        </p:txBody>
      </p:sp>
      <p:cxnSp>
        <p:nvCxnSpPr>
          <p:cNvPr id="27" name="直接箭头连接符 26"/>
          <p:cNvCxnSpPr/>
          <p:nvPr/>
        </p:nvCxnSpPr>
        <p:spPr bwMode="auto">
          <a:xfrm>
            <a:off x="3975112" y="2421468"/>
            <a:ext cx="1440160"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bwMode="auto">
          <a:xfrm>
            <a:off x="2102904" y="2421468"/>
            <a:ext cx="10081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bwMode="auto">
          <a:xfrm flipH="1">
            <a:off x="2102904" y="2583486"/>
            <a:ext cx="3248744"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endCxn id="625668" idx="3"/>
          </p:cNvCxnSpPr>
          <p:nvPr/>
        </p:nvCxnSpPr>
        <p:spPr bwMode="auto">
          <a:xfrm flipH="1">
            <a:off x="2318928" y="3874626"/>
            <a:ext cx="2808312" cy="0"/>
          </a:xfrm>
          <a:prstGeom prst="straightConnector1">
            <a:avLst/>
          </a:prstGeom>
          <a:ln w="28575">
            <a:solidFill>
              <a:schemeClr val="tx2">
                <a:lumMod val="40000"/>
                <a:lumOff val="60000"/>
              </a:schemeClr>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爆炸形 2 37"/>
          <p:cNvSpPr/>
          <p:nvPr/>
        </p:nvSpPr>
        <p:spPr bwMode="auto">
          <a:xfrm>
            <a:off x="5252820" y="2207039"/>
            <a:ext cx="1440160" cy="525609"/>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TextBox 21"/>
          <p:cNvSpPr txBox="1"/>
          <p:nvPr/>
        </p:nvSpPr>
        <p:spPr>
          <a:xfrm>
            <a:off x="5572052" y="2361893"/>
            <a:ext cx="800219"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文件篡改</a:t>
            </a:r>
            <a:endParaRPr lang="zh-CN" altLang="en-US" sz="1200" dirty="0">
              <a:latin typeface="微软雅黑" pitchFamily="34" charset="-122"/>
              <a:ea typeface="微软雅黑" pitchFamily="34" charset="-122"/>
            </a:endParaRPr>
          </a:p>
        </p:txBody>
      </p:sp>
      <p:sp>
        <p:nvSpPr>
          <p:cNvPr id="16" name="矩形 15"/>
          <p:cNvSpPr/>
          <p:nvPr/>
        </p:nvSpPr>
        <p:spPr>
          <a:xfrm>
            <a:off x="5351648" y="2315052"/>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③</a:t>
            </a:r>
            <a:endParaRPr lang="zh-CN" altLang="en-US" sz="1600" dirty="0">
              <a:latin typeface="微软雅黑" pitchFamily="34" charset="-122"/>
              <a:ea typeface="微软雅黑" pitchFamily="34" charset="-122"/>
            </a:endParaRPr>
          </a:p>
        </p:txBody>
      </p:sp>
      <p:sp>
        <p:nvSpPr>
          <p:cNvPr id="39" name="爆炸形 2 38"/>
          <p:cNvSpPr/>
          <p:nvPr/>
        </p:nvSpPr>
        <p:spPr bwMode="auto">
          <a:xfrm>
            <a:off x="5163678" y="2763806"/>
            <a:ext cx="1440160" cy="482381"/>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5523718" y="2883239"/>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病毒感染</a:t>
            </a:r>
            <a:endParaRPr lang="zh-CN" altLang="en-US" sz="1200" dirty="0">
              <a:latin typeface="微软雅黑" pitchFamily="34" charset="-122"/>
              <a:ea typeface="微软雅黑" pitchFamily="34" charset="-122"/>
            </a:endParaRPr>
          </a:p>
        </p:txBody>
      </p:sp>
      <p:sp>
        <p:nvSpPr>
          <p:cNvPr id="17" name="矩形 16"/>
          <p:cNvSpPr/>
          <p:nvPr/>
        </p:nvSpPr>
        <p:spPr>
          <a:xfrm>
            <a:off x="5307694" y="28350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④</a:t>
            </a:r>
            <a:endParaRPr lang="zh-CN" altLang="en-US" sz="1600" dirty="0">
              <a:latin typeface="微软雅黑" pitchFamily="34" charset="-122"/>
              <a:ea typeface="微软雅黑" pitchFamily="34" charset="-122"/>
            </a:endParaRPr>
          </a:p>
        </p:txBody>
      </p:sp>
      <p:sp>
        <p:nvSpPr>
          <p:cNvPr id="40" name="爆炸形 2 39"/>
          <p:cNvSpPr/>
          <p:nvPr/>
        </p:nvSpPr>
        <p:spPr bwMode="auto">
          <a:xfrm>
            <a:off x="5192862" y="3655006"/>
            <a:ext cx="1500118" cy="809008"/>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爆炸形 2 40"/>
          <p:cNvSpPr/>
          <p:nvPr/>
        </p:nvSpPr>
        <p:spPr bwMode="auto">
          <a:xfrm>
            <a:off x="5163678" y="3231092"/>
            <a:ext cx="1440160" cy="489097"/>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矩形 17"/>
          <p:cNvSpPr/>
          <p:nvPr/>
        </p:nvSpPr>
        <p:spPr>
          <a:xfrm>
            <a:off x="5307694" y="3339105"/>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⑤</a:t>
            </a:r>
            <a:endParaRPr lang="zh-CN" altLang="en-US" sz="1600" dirty="0">
              <a:latin typeface="微软雅黑" pitchFamily="34" charset="-122"/>
              <a:ea typeface="微软雅黑" pitchFamily="34" charset="-122"/>
            </a:endParaRPr>
          </a:p>
        </p:txBody>
      </p:sp>
      <p:sp>
        <p:nvSpPr>
          <p:cNvPr id="24" name="TextBox 23"/>
          <p:cNvSpPr txBox="1"/>
          <p:nvPr/>
        </p:nvSpPr>
        <p:spPr>
          <a:xfrm>
            <a:off x="5505716" y="3258525"/>
            <a:ext cx="954107"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系统命令</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不正常操作</a:t>
            </a:r>
            <a:endParaRPr lang="zh-CN" altLang="en-US" sz="1200" dirty="0">
              <a:latin typeface="微软雅黑" pitchFamily="34" charset="-122"/>
              <a:ea typeface="微软雅黑" pitchFamily="34" charset="-122"/>
            </a:endParaRPr>
          </a:p>
        </p:txBody>
      </p:sp>
      <p:sp>
        <p:nvSpPr>
          <p:cNvPr id="19" name="矩形 18"/>
          <p:cNvSpPr/>
          <p:nvPr/>
        </p:nvSpPr>
        <p:spPr>
          <a:xfrm>
            <a:off x="5307694" y="3908830"/>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⑥</a:t>
            </a:r>
            <a:endParaRPr lang="zh-CN" altLang="en-US" sz="1600" dirty="0">
              <a:latin typeface="微软雅黑" pitchFamily="34" charset="-122"/>
              <a:ea typeface="微软雅黑" pitchFamily="34" charset="-122"/>
            </a:endParaRPr>
          </a:p>
        </p:txBody>
      </p:sp>
      <p:sp>
        <p:nvSpPr>
          <p:cNvPr id="25" name="TextBox 24"/>
          <p:cNvSpPr txBox="1"/>
          <p:nvPr/>
        </p:nvSpPr>
        <p:spPr>
          <a:xfrm>
            <a:off x="5476386" y="3870631"/>
            <a:ext cx="1107996"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系统被劫持</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攻击其他设备</a:t>
            </a:r>
            <a:endParaRPr lang="zh-CN" altLang="en-US" sz="1200" dirty="0">
              <a:latin typeface="微软雅黑" pitchFamily="34" charset="-122"/>
              <a:ea typeface="微软雅黑" pitchFamily="34" charset="-122"/>
            </a:endParaRPr>
          </a:p>
        </p:txBody>
      </p:sp>
      <p:sp>
        <p:nvSpPr>
          <p:cNvPr id="42" name="爆炸形 2 41"/>
          <p:cNvSpPr/>
          <p:nvPr/>
        </p:nvSpPr>
        <p:spPr bwMode="auto">
          <a:xfrm>
            <a:off x="2967000" y="2691033"/>
            <a:ext cx="1489696" cy="648072"/>
          </a:xfrm>
          <a:prstGeom prst="irregularSeal2">
            <a:avLst/>
          </a:prstGeom>
          <a:solidFill>
            <a:schemeClr val="tx2">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TextBox 20"/>
          <p:cNvSpPr txBox="1"/>
          <p:nvPr/>
        </p:nvSpPr>
        <p:spPr>
          <a:xfrm>
            <a:off x="3390918" y="2778585"/>
            <a:ext cx="800219" cy="46166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机密数据</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被泄露</a:t>
            </a:r>
            <a:endParaRPr lang="zh-CN" altLang="en-US" sz="1200" dirty="0">
              <a:latin typeface="微软雅黑" pitchFamily="34" charset="-122"/>
              <a:ea typeface="微软雅黑" pitchFamily="34" charset="-122"/>
            </a:endParaRPr>
          </a:p>
        </p:txBody>
      </p:sp>
      <p:sp>
        <p:nvSpPr>
          <p:cNvPr id="14" name="矩形 13"/>
          <p:cNvSpPr/>
          <p:nvPr/>
        </p:nvSpPr>
        <p:spPr>
          <a:xfrm>
            <a:off x="3170324" y="2802654"/>
            <a:ext cx="389850" cy="338554"/>
          </a:xfrm>
          <a:prstGeom prst="rect">
            <a:avLst/>
          </a:prstGeom>
        </p:spPr>
        <p:txBody>
          <a:bodyPr wrap="none">
            <a:spAutoFit/>
          </a:bodyPr>
          <a:lstStyle/>
          <a:p>
            <a:r>
              <a:rPr lang="zh-CN" altLang="en-US" sz="1600" dirty="0" smtClean="0">
                <a:latin typeface="微软雅黑" pitchFamily="34" charset="-122"/>
                <a:ea typeface="微软雅黑" pitchFamily="34" charset="-122"/>
              </a:rPr>
              <a:t>②</a:t>
            </a:r>
            <a:endParaRPr lang="zh-CN" altLang="en-US" sz="1600" dirty="0">
              <a:latin typeface="微软雅黑" pitchFamily="34" charset="-122"/>
              <a:ea typeface="微软雅黑" pitchFamily="34" charset="-122"/>
            </a:endParaRPr>
          </a:p>
        </p:txBody>
      </p:sp>
      <p:pic>
        <p:nvPicPr>
          <p:cNvPr id="625667" name="Picture 3"/>
          <p:cNvPicPr>
            <a:picLocks noChangeAspect="1" noChangeArrowheads="1"/>
          </p:cNvPicPr>
          <p:nvPr/>
        </p:nvPicPr>
        <p:blipFill>
          <a:blip r:embed="rId7" cstate="print"/>
          <a:srcRect/>
          <a:stretch>
            <a:fillRect/>
          </a:stretch>
        </p:blipFill>
        <p:spPr bwMode="auto">
          <a:xfrm>
            <a:off x="4047121" y="2475474"/>
            <a:ext cx="409575"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-Eclipse</a:t>
            </a:r>
            <a:r>
              <a:rPr lang="zh-CN" altLang="en-US" sz="2400" dirty="0" smtClean="0">
                <a:cs typeface="+mn-cs"/>
              </a:rPr>
              <a:t>命令注入漏洞</a:t>
            </a:r>
            <a:endParaRPr lang="zh-CN" altLang="en-US" sz="2400" dirty="0">
              <a:cs typeface="+mn-cs"/>
            </a:endParaRPr>
          </a:p>
        </p:txBody>
      </p:sp>
      <p:sp>
        <p:nvSpPr>
          <p:cNvPr id="3" name="内容占位符 2"/>
          <p:cNvSpPr>
            <a:spLocks noGrp="1"/>
          </p:cNvSpPr>
          <p:nvPr>
            <p:ph idx="1"/>
          </p:nvPr>
        </p:nvSpPr>
        <p:spPr>
          <a:xfrm>
            <a:off x="474053" y="847689"/>
            <a:ext cx="6199121" cy="1827415"/>
          </a:xfrm>
        </p:spPr>
        <p:txBody>
          <a:bodyPr/>
          <a:lstStyle/>
          <a:p>
            <a:pPr marL="0" indent="0">
              <a:lnSpc>
                <a:spcPct val="120000"/>
              </a:lnSpc>
              <a:buNone/>
            </a:pPr>
            <a:r>
              <a:rPr lang="zh-CN" altLang="en-US" sz="1600" b="0" dirty="0" smtClean="0"/>
              <a:t>版本为</a:t>
            </a:r>
            <a:r>
              <a:rPr lang="en-US" altLang="zh-CN" sz="1600" b="0" dirty="0" smtClean="0"/>
              <a:t>3.6.0.v20100517</a:t>
            </a:r>
            <a:r>
              <a:rPr lang="zh-CN" altLang="en-US" sz="1600" b="0" dirty="0" smtClean="0"/>
              <a:t> </a:t>
            </a:r>
            <a:r>
              <a:rPr lang="en-US" altLang="zh-CN" sz="1600" b="0" dirty="0" smtClean="0"/>
              <a:t>Eclipse</a:t>
            </a:r>
            <a:r>
              <a:rPr lang="zh-CN" altLang="en-US" sz="1600" b="0" dirty="0" smtClean="0"/>
              <a:t>的</a:t>
            </a:r>
            <a:r>
              <a:rPr lang="en-US" altLang="zh-CN" sz="1600" b="0" dirty="0" smtClean="0"/>
              <a:t>org.eclipse.osgi.baseadaptor.bundlefile.BundleFile</a:t>
            </a:r>
            <a:r>
              <a:rPr lang="zh-CN" altLang="en-US" sz="1600" b="0" dirty="0" smtClean="0"/>
              <a:t>文件从系统属性中</a:t>
            </a:r>
            <a:r>
              <a:rPr lang="en-US" altLang="zh-CN" sz="1600" b="0" dirty="0" smtClean="0"/>
              <a:t> (osgi.filepermissions.command </a:t>
            </a:r>
            <a:r>
              <a:rPr lang="zh-CN" altLang="en-US" sz="1600" b="0" dirty="0" smtClean="0"/>
              <a:t>或</a:t>
            </a:r>
            <a:r>
              <a:rPr lang="en-US" altLang="zh-CN" sz="1600" b="0" dirty="0" smtClean="0"/>
              <a:t> org.osgi.framework.command.execpermission)</a:t>
            </a:r>
            <a:r>
              <a:rPr lang="zh-CN" altLang="en-US" sz="1600" b="0" dirty="0" smtClean="0"/>
              <a:t>构建命令，然后使用</a:t>
            </a:r>
            <a:r>
              <a:rPr lang="en-US" altLang="zh-CN" sz="1600" b="0" dirty="0" smtClean="0"/>
              <a:t>Runtime.getRuntime().exec</a:t>
            </a:r>
            <a:r>
              <a:rPr lang="zh-CN" altLang="en-US" sz="1600" b="0" dirty="0" smtClean="0"/>
              <a:t>来执行，存在潜在的安全漏洞，允许攻击者让程序执行攻击者正常没有权限执行的系统命令。</a:t>
            </a:r>
            <a:endParaRPr lang="zh-CN" altLang="en-US" sz="1600" b="0" dirty="0"/>
          </a:p>
        </p:txBody>
      </p:sp>
      <p:pic>
        <p:nvPicPr>
          <p:cNvPr id="486401" name="Picture 1"/>
          <p:cNvPicPr>
            <a:picLocks noChangeAspect="1" noChangeArrowheads="1"/>
          </p:cNvPicPr>
          <p:nvPr/>
        </p:nvPicPr>
        <p:blipFill>
          <a:blip r:embed="rId3" cstate="print"/>
          <a:srcRect/>
          <a:stretch>
            <a:fillRect/>
          </a:stretch>
        </p:blipFill>
        <p:spPr bwMode="auto">
          <a:xfrm>
            <a:off x="503238" y="2705224"/>
            <a:ext cx="7632700" cy="1836614"/>
          </a:xfrm>
          <a:prstGeom prst="rect">
            <a:avLst/>
          </a:prstGeom>
          <a:noFill/>
          <a:ln w="9525">
            <a:noFill/>
            <a:miter lim="800000"/>
            <a:headEnd/>
            <a:tailEnd/>
          </a:ln>
        </p:spPr>
      </p:pic>
      <p:pic>
        <p:nvPicPr>
          <p:cNvPr id="624642" name="Picture 2" descr="http://t1.gstatic.com/images?q=tbn:ANd9GcTVQyZ2TqXiNRPpLjWenUMQAy82Mt31xsgYpUv3pvuJaoGXDq4b"/>
          <p:cNvPicPr>
            <a:picLocks noChangeAspect="1" noChangeArrowheads="1"/>
          </p:cNvPicPr>
          <p:nvPr/>
        </p:nvPicPr>
        <p:blipFill>
          <a:blip r:embed="rId4" cstate="print"/>
          <a:srcRect/>
          <a:stretch>
            <a:fillRect/>
          </a:stretch>
        </p:blipFill>
        <p:spPr bwMode="auto">
          <a:xfrm>
            <a:off x="6673174" y="925512"/>
            <a:ext cx="1966001" cy="1512888"/>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a:xfrm>
            <a:off x="454598" y="23715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利用命令行注入执行任意指令</a:t>
            </a:r>
            <a:endParaRPr lang="zh-CN" altLang="en-US" sz="2400" dirty="0">
              <a:cs typeface="+mn-cs"/>
            </a:endParaRPr>
          </a:p>
        </p:txBody>
      </p:sp>
      <p:sp>
        <p:nvSpPr>
          <p:cNvPr id="11" name="矩形 10"/>
          <p:cNvSpPr/>
          <p:nvPr/>
        </p:nvSpPr>
        <p:spPr bwMode="auto">
          <a:xfrm>
            <a:off x="503238" y="925512"/>
            <a:ext cx="4212778" cy="1896447"/>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2" name="矩形 11"/>
          <p:cNvSpPr/>
          <p:nvPr/>
        </p:nvSpPr>
        <p:spPr>
          <a:xfrm>
            <a:off x="444870" y="873194"/>
            <a:ext cx="4271146" cy="954107"/>
          </a:xfrm>
          <a:prstGeom prst="rect">
            <a:avLst/>
          </a:prstGeom>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在一个帮助文件查看页面中，利用后台代码使用</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调用</a:t>
            </a:r>
            <a:r>
              <a:rPr lang="en-US" altLang="zh-CN" sz="1400" dirty="0" smtClean="0">
                <a:latin typeface="微软雅黑" pitchFamily="34" charset="-122"/>
                <a:ea typeface="微软雅黑" pitchFamily="34" charset="-122"/>
              </a:rPr>
              <a:t>OS</a:t>
            </a:r>
            <a:r>
              <a:rPr lang="zh-CN" altLang="en-US" sz="1400" dirty="0" smtClean="0">
                <a:latin typeface="微软雅黑" pitchFamily="34" charset="-122"/>
                <a:ea typeface="微软雅黑" pitchFamily="34" charset="-122"/>
              </a:rPr>
              <a:t>的命令解释器执行“</a:t>
            </a:r>
            <a:r>
              <a:rPr lang="en-US" altLang="zh-CN" sz="1400" dirty="0" smtClean="0">
                <a:latin typeface="微软雅黑" pitchFamily="34" charset="-122"/>
                <a:ea typeface="微软雅黑" pitchFamily="34" charset="-122"/>
              </a:rPr>
              <a:t>type”</a:t>
            </a:r>
            <a:r>
              <a:rPr lang="zh-CN" altLang="en-US" sz="1400" dirty="0" smtClean="0">
                <a:latin typeface="微软雅黑" pitchFamily="34" charset="-122"/>
                <a:ea typeface="微软雅黑" pitchFamily="34" charset="-122"/>
              </a:rPr>
              <a:t>命令来显示指定帮助文件内容的漏洞，进行命令注入攻击</a:t>
            </a:r>
            <a:endParaRPr lang="zh-CN" altLang="en-US" sz="1400" dirty="0">
              <a:latin typeface="微软雅黑" pitchFamily="34" charset="-122"/>
              <a:ea typeface="微软雅黑" pitchFamily="34" charset="-122"/>
            </a:endParaRPr>
          </a:p>
        </p:txBody>
      </p:sp>
      <p:sp>
        <p:nvSpPr>
          <p:cNvPr id="15" name="矩形 14"/>
          <p:cNvSpPr/>
          <p:nvPr/>
        </p:nvSpPr>
        <p:spPr>
          <a:xfrm>
            <a:off x="4788023" y="925512"/>
            <a:ext cx="3851152" cy="1892286"/>
          </a:xfrm>
          <a:prstGeom prst="rect">
            <a:avLst/>
          </a:prstGeom>
          <a:ln>
            <a:solidFill>
              <a:schemeClr val="tx1"/>
            </a:solidFill>
          </a:ln>
        </p:spPr>
        <p:txBody>
          <a:bodyPr wrap="square">
            <a:no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进入示例页面，在下拉菜单中任意选取一个帮助文件项。</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a:t>
            </a:r>
            <a:r>
              <a:rPr lang="en-US" altLang="zh-CN" sz="1400" dirty="0" smtClean="0">
                <a:latin typeface="微软雅黑" pitchFamily="34" charset="-122"/>
                <a:ea typeface="微软雅黑" pitchFamily="34" charset="-122"/>
              </a:rPr>
              <a:t>http</a:t>
            </a:r>
            <a:r>
              <a:rPr lang="zh-CN" altLang="en-US" sz="1400" dirty="0" smtClean="0">
                <a:latin typeface="微软雅黑" pitchFamily="34" charset="-122"/>
                <a:ea typeface="微软雅黑" pitchFamily="34" charset="-122"/>
              </a:rPr>
              <a:t>请求参数，注入经过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a:t>
            </a:r>
          </a:p>
          <a:p>
            <a:pPr marL="177800" indent="-177800">
              <a:buFont typeface="Wingdings" pitchFamily="2" charset="2"/>
              <a:buChar char="Ø"/>
            </a:pPr>
            <a:r>
              <a:rPr lang="zh-CN" altLang="en-US" sz="1400" dirty="0" smtClean="0">
                <a:latin typeface="微软雅黑" pitchFamily="34" charset="-122"/>
                <a:ea typeface="微软雅黑" pitchFamily="34" charset="-122"/>
              </a:rPr>
              <a:t>注入攻击成功后，响应页面上显示</a:t>
            </a:r>
            <a:r>
              <a:rPr lang="en-US" altLang="zh-CN" sz="1400" dirty="0" smtClean="0">
                <a:latin typeface="微软雅黑" pitchFamily="34" charset="-122"/>
                <a:ea typeface="微软雅黑" pitchFamily="34" charset="-122"/>
              </a:rPr>
              <a:t>ping</a:t>
            </a:r>
            <a:r>
              <a:rPr lang="zh-CN" altLang="en-US" sz="1400" dirty="0" smtClean="0">
                <a:latin typeface="微软雅黑" pitchFamily="34" charset="-122"/>
                <a:ea typeface="微软雅黑" pitchFamily="34" charset="-122"/>
              </a:rPr>
              <a:t>命令的运行结果。</a:t>
            </a:r>
            <a:endParaRPr lang="en-US" altLang="zh-CN" sz="1400" dirty="0" smtClean="0">
              <a:latin typeface="微软雅黑" pitchFamily="34" charset="-122"/>
              <a:ea typeface="微软雅黑" pitchFamily="34" charset="-122"/>
            </a:endParaRPr>
          </a:p>
        </p:txBody>
      </p:sp>
      <p:sp>
        <p:nvSpPr>
          <p:cNvPr id="20" name="矩形 19"/>
          <p:cNvSpPr/>
          <p:nvPr/>
        </p:nvSpPr>
        <p:spPr>
          <a:xfrm>
            <a:off x="435142" y="2938590"/>
            <a:ext cx="1004549"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5378891" y="3972451"/>
            <a:ext cx="3260284" cy="523220"/>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18" name="Rectangle 5"/>
          <p:cNvSpPr>
            <a:spLocks noChangeArrowheads="1"/>
          </p:cNvSpPr>
          <p:nvPr/>
        </p:nvSpPr>
        <p:spPr bwMode="auto">
          <a:xfrm>
            <a:off x="503238" y="1758325"/>
            <a:ext cx="4212778" cy="553998"/>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results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dir /b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safeDir.getPath()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fileData = exec(s,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"cmd.exe /c type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File(safeDir, helpFile).getPath() + </a:t>
            </a:r>
            <a:r>
              <a:rPr kumimoji="0" lang="en-US" altLang="zh-CN" sz="10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3204" name="Object 4"/>
          <p:cNvGraphicFramePr>
            <a:graphicFrameLocks noChangeAspect="1"/>
          </p:cNvGraphicFramePr>
          <p:nvPr/>
        </p:nvGraphicFramePr>
        <p:xfrm>
          <a:off x="551878" y="2349855"/>
          <a:ext cx="1944142" cy="409575"/>
        </p:xfrm>
        <a:graphic>
          <a:graphicData uri="http://schemas.openxmlformats.org/presentationml/2006/ole">
            <p:oleObj spid="_x0000_s2050" name="包装程序外壳对象" showAsIcon="1" r:id="rId4" imgW="4863960" imgH="712440" progId="Package">
              <p:embed/>
            </p:oleObj>
          </a:graphicData>
        </a:graphic>
      </p:graphicFrame>
      <p:graphicFrame>
        <p:nvGraphicFramePr>
          <p:cNvPr id="563205" name="Object 5"/>
          <p:cNvGraphicFramePr>
            <a:graphicFrameLocks noChangeAspect="1"/>
          </p:cNvGraphicFramePr>
          <p:nvPr/>
        </p:nvGraphicFramePr>
        <p:xfrm>
          <a:off x="3000958" y="2330833"/>
          <a:ext cx="1656184" cy="486965"/>
        </p:xfrm>
        <a:graphic>
          <a:graphicData uri="http://schemas.openxmlformats.org/presentationml/2006/ole">
            <p:oleObj spid="_x0000_s2051" name="包" showAsIcon="1" r:id="rId5" imgW="2235240" imgH="712440" progId="Package">
              <p:embed/>
            </p:oleObj>
          </a:graphicData>
        </a:graphic>
      </p:graphicFrame>
      <p:graphicFrame>
        <p:nvGraphicFramePr>
          <p:cNvPr id="563206" name="Object 6"/>
          <p:cNvGraphicFramePr>
            <a:graphicFrameLocks noChangeAspect="1"/>
          </p:cNvGraphicFramePr>
          <p:nvPr/>
        </p:nvGraphicFramePr>
        <p:xfrm>
          <a:off x="5731761" y="2987985"/>
          <a:ext cx="2664222" cy="647892"/>
        </p:xfrm>
        <a:graphic>
          <a:graphicData uri="http://schemas.openxmlformats.org/presentationml/2006/ole">
            <p:oleObj spid="_x0000_s2052" name="包" showAsIcon="1" r:id="rId6" imgW="2603520" imgH="712440" progId="Package">
              <p:embed/>
            </p:oleObj>
          </a:graphicData>
        </a:graphic>
      </p:graphicFrame>
      <p:pic>
        <p:nvPicPr>
          <p:cNvPr id="563207" name="Picture 7"/>
          <p:cNvPicPr>
            <a:picLocks noChangeAspect="1" noChangeArrowheads="1"/>
          </p:cNvPicPr>
          <p:nvPr/>
        </p:nvPicPr>
        <p:blipFill>
          <a:blip r:embed="rId7" cstate="print"/>
          <a:srcRect/>
          <a:stretch>
            <a:fillRect/>
          </a:stretch>
        </p:blipFill>
        <p:spPr bwMode="auto">
          <a:xfrm>
            <a:off x="1379743" y="2949884"/>
            <a:ext cx="3960440" cy="165545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563204"/>
                                        </p:tgtEl>
                                        <p:attrNameLst>
                                          <p:attrName>style.visibility</p:attrName>
                                        </p:attrNameLst>
                                      </p:cBhvr>
                                      <p:to>
                                        <p:strVal val="visible"/>
                                      </p:to>
                                    </p:set>
                                    <p:animEffect transition="in" filter="blinds(horizontal)">
                                      <p:cBhvr>
                                        <p:cTn id="16" dur="500"/>
                                        <p:tgtEl>
                                          <p:spTgt spid="563204"/>
                                        </p:tgtEl>
                                      </p:cBhvr>
                                    </p:animEffect>
                                  </p:childTnLst>
                                </p:cTn>
                              </p:par>
                              <p:par>
                                <p:cTn id="17" presetID="3" presetClass="entr" presetSubtype="10" fill="hold" nodeType="withEffect">
                                  <p:stCondLst>
                                    <p:cond delay="0"/>
                                  </p:stCondLst>
                                  <p:childTnLst>
                                    <p:set>
                                      <p:cBhvr>
                                        <p:cTn id="18" dur="1" fill="hold">
                                          <p:stCondLst>
                                            <p:cond delay="0"/>
                                          </p:stCondLst>
                                        </p:cTn>
                                        <p:tgtEl>
                                          <p:spTgt spid="563205"/>
                                        </p:tgtEl>
                                        <p:attrNameLst>
                                          <p:attrName>style.visibility</p:attrName>
                                        </p:attrNameLst>
                                      </p:cBhvr>
                                      <p:to>
                                        <p:strVal val="visible"/>
                                      </p:to>
                                    </p:set>
                                    <p:animEffect transition="in" filter="blinds(horizontal)">
                                      <p:cBhvr>
                                        <p:cTn id="19" dur="500"/>
                                        <p:tgtEl>
                                          <p:spTgt spid="56320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nodeType="withEffect">
                                  <p:stCondLst>
                                    <p:cond delay="0"/>
                                  </p:stCondLst>
                                  <p:childTnLst>
                                    <p:set>
                                      <p:cBhvr>
                                        <p:cTn id="35" dur="1" fill="hold">
                                          <p:stCondLst>
                                            <p:cond delay="0"/>
                                          </p:stCondLst>
                                        </p:cTn>
                                        <p:tgtEl>
                                          <p:spTgt spid="563206"/>
                                        </p:tgtEl>
                                        <p:attrNameLst>
                                          <p:attrName>style.visibility</p:attrName>
                                        </p:attrNameLst>
                                      </p:cBhvr>
                                      <p:to>
                                        <p:strVal val="visible"/>
                                      </p:to>
                                    </p:set>
                                    <p:animEffect transition="in" filter="blinds(horizontal)">
                                      <p:cBhvr>
                                        <p:cTn id="36" dur="500"/>
                                        <p:tgtEl>
                                          <p:spTgt spid="563206"/>
                                        </p:tgtEl>
                                      </p:cBhvr>
                                    </p:animEffect>
                                  </p:childTnLst>
                                </p:cTn>
                              </p:par>
                              <p:par>
                                <p:cTn id="37" presetID="3" presetClass="entr" presetSubtype="10" fill="hold" nodeType="withEffect">
                                  <p:stCondLst>
                                    <p:cond delay="0"/>
                                  </p:stCondLst>
                                  <p:childTnLst>
                                    <p:set>
                                      <p:cBhvr>
                                        <p:cTn id="38" dur="1" fill="hold">
                                          <p:stCondLst>
                                            <p:cond delay="0"/>
                                          </p:stCondLst>
                                        </p:cTn>
                                        <p:tgtEl>
                                          <p:spTgt spid="563207"/>
                                        </p:tgtEl>
                                        <p:attrNameLst>
                                          <p:attrName>style.visibility</p:attrName>
                                        </p:attrNameLst>
                                      </p:cBhvr>
                                      <p:to>
                                        <p:strVal val="visible"/>
                                      </p:to>
                                    </p:set>
                                    <p:animEffect transition="in" filter="blinds(horizontal)">
                                      <p:cBhvr>
                                        <p:cTn id="39" dur="500"/>
                                        <p:tgtEl>
                                          <p:spTgt spid="56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p:bldP spid="15" grpId="0" animBg="1"/>
      <p:bldP spid="20" grpId="0"/>
      <p:bldP spid="21"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13710"/>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直接使用外部输入拼接命令行</a:t>
            </a:r>
          </a:p>
        </p:txBody>
      </p:sp>
      <p:sp>
        <p:nvSpPr>
          <p:cNvPr id="4" name="Rectangle 1"/>
          <p:cNvSpPr>
            <a:spLocks noGrp="1" noChangeArrowheads="1"/>
          </p:cNvSpPr>
          <p:nvPr>
            <p:ph idx="1"/>
          </p:nvPr>
        </p:nvSpPr>
        <p:spPr bwMode="auto">
          <a:xfrm>
            <a:off x="3829051" y="1201579"/>
            <a:ext cx="4771212"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eaLnBrk="1" latinLnBrk="0" hangingPunct="1">
              <a:lnSpc>
                <a:spcPct val="100000"/>
              </a:lnSpc>
              <a:buClrTx/>
              <a:buSzTx/>
              <a:buFontTx/>
              <a:buNone/>
              <a:tabLst/>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lang="en-US" altLang="zh-CN" sz="1200" b="0" kern="120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String dir = System.</a:t>
            </a:r>
            <a:r>
              <a:rPr kumimoji="0" lang="en-US" altLang="zh-CN" sz="1200" b="0" i="1" u="none" strike="noStrike" cap="none" normalizeH="0" baseline="0" dirty="0"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000000"/>
                </a:solidFill>
                <a:effectLst/>
                <a:cs typeface="Courier New" pitchFamily="49" charset="0"/>
              </a:rPr>
              <a:t>Runtime rt = Runtime.</a:t>
            </a:r>
            <a:r>
              <a:rPr kumimoji="0" lang="en-US" altLang="zh-CN" sz="1200" b="1" i="1" u="none" strike="noStrike" cap="none" normalizeH="0" baseline="0" dirty="0" smtClean="0">
                <a:ln>
                  <a:noFill/>
                </a:ln>
                <a:solidFill>
                  <a:srgbClr val="000000"/>
                </a:solidFill>
                <a:effectLst/>
                <a:cs typeface="Courier New" pitchFamily="49" charset="0"/>
              </a:rPr>
              <a:t>getRuntime</a:t>
            </a:r>
            <a:r>
              <a:rPr kumimoji="0" lang="en-US" altLang="zh-CN" sz="1200" b="1"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cs typeface="Courier New" pitchFamily="49" charset="0"/>
              </a:rPr>
              <a:t>        Process proc = rt.exec(</a:t>
            </a:r>
            <a:r>
              <a:rPr kumimoji="0" lang="en-US" altLang="zh-CN" sz="1200" b="1" i="0" u="none" strike="noStrike" cap="none" normalizeH="0" baseline="0" dirty="0" smtClean="0">
                <a:ln>
                  <a:noFill/>
                </a:ln>
                <a:solidFill>
                  <a:srgbClr val="2A00FF"/>
                </a:solidFill>
                <a:effectLst/>
                <a:cs typeface="Courier New" pitchFamily="49" charset="0"/>
              </a:rPr>
              <a:t>"cmd.exe /C dir "</a:t>
            </a:r>
            <a:r>
              <a:rPr kumimoji="0" lang="en-US" altLang="zh-CN" sz="1200" b="1" i="0" u="none" strike="noStrike" cap="none" normalizeH="0" baseline="0" dirty="0" smtClean="0">
                <a:ln>
                  <a:noFill/>
                </a:ln>
                <a:solidFill>
                  <a:srgbClr val="000000"/>
                </a:solidFill>
                <a:effectLst/>
                <a:cs typeface="Courier New" pitchFamily="49" charset="0"/>
              </a:rPr>
              <a:t> + dir);</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393129" y="867144"/>
            <a:ext cx="8207133"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marL="342900" indent="-342900">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使用</a:t>
            </a:r>
            <a:r>
              <a:rPr lang="en-US" altLang="zh-CN" sz="1400" kern="0" dirty="0" smtClean="0">
                <a:solidFill>
                  <a:srgbClr val="000000"/>
                </a:solidFill>
                <a:latin typeface="微软雅黑" pitchFamily="34" charset="-122"/>
                <a:ea typeface="微软雅黑" pitchFamily="34" charset="-122"/>
                <a:cs typeface="Courier New" pitchFamily="49" charset="0"/>
              </a:rPr>
              <a:t>Runtime.exec()</a:t>
            </a:r>
            <a:r>
              <a:rPr lang="zh-CN" altLang="en-US" sz="1400" kern="0" dirty="0" smtClean="0">
                <a:solidFill>
                  <a:srgbClr val="000000"/>
                </a:solidFill>
                <a:latin typeface="微软雅黑" pitchFamily="34" charset="-122"/>
                <a:ea typeface="微软雅黑" pitchFamily="34" charset="-122"/>
                <a:cs typeface="Courier New" pitchFamily="49" charset="0"/>
              </a:rPr>
              <a:t>调用命令解释器执行命令时，未对命令字符串做校验。</a:t>
            </a:r>
            <a:endParaRPr lang="en-US" altLang="zh-CN" sz="14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852926" y="1731523"/>
            <a:ext cx="2337746" cy="690664"/>
          </a:xfrm>
          <a:prstGeom prst="wedgeRectCallout">
            <a:avLst>
              <a:gd name="adj1" fmla="val 96458"/>
              <a:gd name="adj2" fmla="val 44704"/>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攻击者可在“</a:t>
            </a:r>
            <a:r>
              <a:rPr lang="en-US" altLang="zh-CN" sz="1400" dirty="0" smtClean="0">
                <a:latin typeface="微软雅黑" pitchFamily="34" charset="-122"/>
                <a:ea typeface="微软雅黑" pitchFamily="34" charset="-122"/>
              </a:rPr>
              <a:t>dir</a:t>
            </a:r>
            <a:r>
              <a:rPr lang="zh-CN" altLang="en-US" sz="1400" dirty="0" smtClean="0">
                <a:latin typeface="微软雅黑" pitchFamily="34" charset="-122"/>
                <a:ea typeface="微软雅黑" pitchFamily="34" charset="-122"/>
              </a:rPr>
              <a:t>”属性中包含恶意的命令，然后被</a:t>
            </a:r>
            <a:r>
              <a:rPr lang="en-US" altLang="zh-CN" sz="1400" dirty="0" smtClean="0">
                <a:latin typeface="微软雅黑" pitchFamily="34" charset="-122"/>
                <a:ea typeface="微软雅黑" pitchFamily="34" charset="-122"/>
              </a:rPr>
              <a:t>Runtime.exec()</a:t>
            </a:r>
            <a:r>
              <a:rPr lang="zh-CN" altLang="en-US" sz="1400" dirty="0" smtClean="0">
                <a:latin typeface="微软雅黑" pitchFamily="34" charset="-122"/>
                <a:ea typeface="微软雅黑" pitchFamily="34" charset="-122"/>
              </a:rPr>
              <a:t>执行</a:t>
            </a:r>
          </a:p>
        </p:txBody>
      </p:sp>
      <p:sp>
        <p:nvSpPr>
          <p:cNvPr id="7" name="TextBox 6"/>
          <p:cNvSpPr txBox="1"/>
          <p:nvPr/>
        </p:nvSpPr>
        <p:spPr>
          <a:xfrm>
            <a:off x="570818" y="3430072"/>
            <a:ext cx="5904656" cy="338554"/>
          </a:xfrm>
          <a:prstGeom prst="rect">
            <a:avLst/>
          </a:prstGeom>
          <a:solidFill>
            <a:schemeClr val="tx1"/>
          </a:solidFill>
          <a:ln w="12700" cmpd="sng">
            <a:no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c:\&gt;java  -Ddir='dummy &amp; echo bad' DirList</a:t>
            </a:r>
            <a:endParaRPr lang="zh-CN" altLang="en-US" sz="1600" dirty="0">
              <a:solidFill>
                <a:schemeClr val="bg1"/>
              </a:solidFill>
              <a:latin typeface="微软雅黑" pitchFamily="34" charset="-122"/>
              <a:ea typeface="微软雅黑" pitchFamily="34" charset="-122"/>
              <a:cs typeface="Times New Roman" pitchFamily="18" charset="0"/>
            </a:endParaRPr>
          </a:p>
        </p:txBody>
      </p:sp>
      <p:sp>
        <p:nvSpPr>
          <p:cNvPr id="8" name="TextBox 7"/>
          <p:cNvSpPr txBox="1"/>
          <p:nvPr/>
        </p:nvSpPr>
        <p:spPr>
          <a:xfrm>
            <a:off x="570818" y="4086652"/>
            <a:ext cx="5904582" cy="338554"/>
          </a:xfrm>
          <a:prstGeom prst="rect">
            <a:avLst/>
          </a:prstGeom>
          <a:solidFill>
            <a:srgbClr val="FF0000"/>
          </a:solidFill>
          <a:ln w="12700" cmpd="sng">
            <a:solidFill>
              <a:srgbClr val="FF0000"/>
            </a:solidFill>
          </a:ln>
        </p:spPr>
        <p:txBody>
          <a:bodyPr wrap="square" rtlCol="0">
            <a:spAutoFit/>
          </a:bodyPr>
          <a:lstStyle/>
          <a:p>
            <a:r>
              <a:rPr lang="en-US" altLang="zh-CN" sz="1600" dirty="0" smtClean="0">
                <a:solidFill>
                  <a:schemeClr val="bg1"/>
                </a:solidFill>
                <a:latin typeface="微软雅黑" pitchFamily="34" charset="-122"/>
                <a:ea typeface="微软雅黑" pitchFamily="34" charset="-122"/>
                <a:cs typeface="Times New Roman" pitchFamily="18" charset="0"/>
              </a:rPr>
              <a:t>cmd.exe /C dir dummy &amp; echo bad</a:t>
            </a:r>
            <a:endParaRPr lang="en-US" altLang="zh-CN" sz="1600" dirty="0">
              <a:solidFill>
                <a:schemeClr val="bg1"/>
              </a:solidFill>
              <a:latin typeface="微软雅黑" pitchFamily="34" charset="-122"/>
              <a:ea typeface="微软雅黑" pitchFamily="34" charset="-122"/>
              <a:cs typeface="Times New Roman" pitchFamily="18" charset="0"/>
            </a:endParaRPr>
          </a:p>
        </p:txBody>
      </p:sp>
      <p:sp>
        <p:nvSpPr>
          <p:cNvPr id="9" name="下箭头 8"/>
          <p:cNvSpPr/>
          <p:nvPr/>
        </p:nvSpPr>
        <p:spPr bwMode="auto">
          <a:xfrm>
            <a:off x="3154524" y="3849420"/>
            <a:ext cx="484632" cy="165224"/>
          </a:xfrm>
          <a:prstGeom prst="downArrow">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blinds(horizontal)">
                                      <p:cBhvr>
                                        <p:cTn id="10" dur="500"/>
                                        <p:tgtEl>
                                          <p:spTgt spid="4">
                                            <p:bg/>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linds(horizontal)">
                                      <p:cBhvr>
                                        <p:cTn id="16" dur="500"/>
                                        <p:tgtEl>
                                          <p:spTgt spid="4">
                                            <p:txEl>
                                              <p:pRg st="1" end="1"/>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linds(horizontal)">
                                      <p:cBhvr>
                                        <p:cTn id="25" dur="500"/>
                                        <p:tgtEl>
                                          <p:spTgt spid="4">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blinds(horizontal)">
                                      <p:cBhvr>
                                        <p:cTn id="28" dur="500"/>
                                        <p:tgtEl>
                                          <p:spTgt spid="4">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blinds(horizontal)">
                                      <p:cBhvr>
                                        <p:cTn id="34" dur="500"/>
                                        <p:tgtEl>
                                          <p:spTgt spid="4">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blinds(horizontal)">
                                      <p:cBhvr>
                                        <p:cTn id="37" dur="500"/>
                                        <p:tgtEl>
                                          <p:spTgt spid="4">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blinds(horizontal)">
                                      <p:cBhvr>
                                        <p:cTn id="40" dur="500"/>
                                        <p:tgtEl>
                                          <p:spTgt spid="4">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blinds(horizontal)">
                                      <p:cBhvr>
                                        <p:cTn id="43" dur="500"/>
                                        <p:tgtEl>
                                          <p:spTgt spid="4">
                                            <p:txEl>
                                              <p:pRg st="10" end="10"/>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ox(in)">
                                      <p:cBhvr>
                                        <p:cTn id="56" dur="500"/>
                                        <p:tgtEl>
                                          <p:spTgt spid="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zh-CN" altLang="en-US" sz="2400" dirty="0" smtClean="0">
                <a:latin typeface="+mj-lt"/>
                <a:ea typeface="+mj-ea"/>
                <a:cs typeface="+mn-cs"/>
              </a:rPr>
              <a:t>安全目标</a:t>
            </a:r>
            <a:endParaRPr lang="zh-CN" altLang="en-US" sz="2400" dirty="0">
              <a:latin typeface="+mj-lt"/>
              <a:ea typeface="+mj-ea"/>
              <a:cs typeface="+mn-cs"/>
            </a:endParaRPr>
          </a:p>
        </p:txBody>
      </p:sp>
      <p:sp>
        <p:nvSpPr>
          <p:cNvPr id="24" name="任意多边形 23"/>
          <p:cNvSpPr/>
          <p:nvPr/>
        </p:nvSpPr>
        <p:spPr>
          <a:xfrm>
            <a:off x="4870905" y="1772285"/>
            <a:ext cx="3569402" cy="657734"/>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3"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确保数据不被非法访问与窃取</a:t>
            </a:r>
            <a:endParaRPr lang="zh-CN" altLang="en-US" sz="1600" kern="1200" dirty="0"/>
          </a:p>
        </p:txBody>
      </p:sp>
      <p:sp>
        <p:nvSpPr>
          <p:cNvPr id="25" name="任意多边形 24"/>
          <p:cNvSpPr/>
          <p:nvPr/>
        </p:nvSpPr>
        <p:spPr>
          <a:xfrm>
            <a:off x="2863117" y="1690067"/>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3"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机密性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C</a:t>
            </a:r>
            <a:r>
              <a:rPr lang="en-US" altLang="zh-CN" sz="1600" kern="1200" dirty="0" smtClean="0"/>
              <a:t>onfidentiality</a:t>
            </a:r>
            <a:endParaRPr lang="zh-CN" altLang="en-US" sz="1600" kern="1200" dirty="0"/>
          </a:p>
        </p:txBody>
      </p:sp>
      <p:sp>
        <p:nvSpPr>
          <p:cNvPr id="38" name="任意多边形 37"/>
          <p:cNvSpPr/>
          <p:nvPr/>
        </p:nvSpPr>
        <p:spPr>
          <a:xfrm>
            <a:off x="4870905" y="2635562"/>
            <a:ext cx="3569402" cy="657734"/>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3"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确保数据是完整的、未被篡改的</a:t>
            </a:r>
            <a:endParaRPr lang="zh-CN" altLang="en-US" sz="1600" kern="1200" dirty="0"/>
          </a:p>
        </p:txBody>
      </p:sp>
      <p:sp>
        <p:nvSpPr>
          <p:cNvPr id="40" name="任意多边形 39"/>
          <p:cNvSpPr/>
          <p:nvPr/>
        </p:nvSpPr>
        <p:spPr>
          <a:xfrm>
            <a:off x="2863117" y="2553344"/>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4"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完整性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I</a:t>
            </a:r>
            <a:r>
              <a:rPr lang="en-US" altLang="zh-CN" sz="1600" kern="1200" dirty="0" smtClean="0"/>
              <a:t>ntegrity</a:t>
            </a:r>
            <a:endParaRPr lang="zh-CN" altLang="en-US" sz="1600" kern="1200" dirty="0" smtClean="0"/>
          </a:p>
        </p:txBody>
      </p:sp>
      <p:sp>
        <p:nvSpPr>
          <p:cNvPr id="41" name="任意多边形 40"/>
          <p:cNvSpPr/>
          <p:nvPr/>
        </p:nvSpPr>
        <p:spPr>
          <a:xfrm>
            <a:off x="4870905" y="3498838"/>
            <a:ext cx="3569402" cy="657735"/>
          </a:xfrm>
          <a:custGeom>
            <a:avLst/>
            <a:gdLst>
              <a:gd name="connsiteX0" fmla="*/ 109625 w 657734"/>
              <a:gd name="connsiteY0" fmla="*/ 0 h 3569402"/>
              <a:gd name="connsiteX1" fmla="*/ 548109 w 657734"/>
              <a:gd name="connsiteY1" fmla="*/ 0 h 3569402"/>
              <a:gd name="connsiteX2" fmla="*/ 625626 w 657734"/>
              <a:gd name="connsiteY2" fmla="*/ 32109 h 3569402"/>
              <a:gd name="connsiteX3" fmla="*/ 657734 w 657734"/>
              <a:gd name="connsiteY3" fmla="*/ 109626 h 3569402"/>
              <a:gd name="connsiteX4" fmla="*/ 657734 w 657734"/>
              <a:gd name="connsiteY4" fmla="*/ 3569402 h 3569402"/>
              <a:gd name="connsiteX5" fmla="*/ 657734 w 657734"/>
              <a:gd name="connsiteY5" fmla="*/ 3569402 h 3569402"/>
              <a:gd name="connsiteX6" fmla="*/ 657734 w 657734"/>
              <a:gd name="connsiteY6" fmla="*/ 3569402 h 3569402"/>
              <a:gd name="connsiteX7" fmla="*/ 0 w 657734"/>
              <a:gd name="connsiteY7" fmla="*/ 3569402 h 3569402"/>
              <a:gd name="connsiteX8" fmla="*/ 0 w 657734"/>
              <a:gd name="connsiteY8" fmla="*/ 3569402 h 3569402"/>
              <a:gd name="connsiteX9" fmla="*/ 0 w 657734"/>
              <a:gd name="connsiteY9" fmla="*/ 3569402 h 3569402"/>
              <a:gd name="connsiteX10" fmla="*/ 0 w 657734"/>
              <a:gd name="connsiteY10" fmla="*/ 109625 h 3569402"/>
              <a:gd name="connsiteX11" fmla="*/ 32109 w 657734"/>
              <a:gd name="connsiteY11" fmla="*/ 32108 h 3569402"/>
              <a:gd name="connsiteX12" fmla="*/ 109626 w 657734"/>
              <a:gd name="connsiteY12" fmla="*/ 0 h 3569402"/>
              <a:gd name="connsiteX13" fmla="*/ 109625 w 657734"/>
              <a:gd name="connsiteY13" fmla="*/ 0 h 35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34" h="3569402">
                <a:moveTo>
                  <a:pt x="657734" y="594915"/>
                </a:moveTo>
                <a:lnTo>
                  <a:pt x="657734" y="2974487"/>
                </a:lnTo>
                <a:cubicBezTo>
                  <a:pt x="657734" y="3132266"/>
                  <a:pt x="655606" y="3283588"/>
                  <a:pt x="651817" y="3395158"/>
                </a:cubicBezTo>
                <a:cubicBezTo>
                  <a:pt x="648029" y="3506728"/>
                  <a:pt x="642891" y="3569402"/>
                  <a:pt x="637533" y="3569402"/>
                </a:cubicBezTo>
                <a:lnTo>
                  <a:pt x="0" y="3569402"/>
                </a:lnTo>
                <a:lnTo>
                  <a:pt x="0" y="3569402"/>
                </a:lnTo>
                <a:lnTo>
                  <a:pt x="0" y="3569402"/>
                </a:lnTo>
                <a:lnTo>
                  <a:pt x="0" y="0"/>
                </a:lnTo>
                <a:lnTo>
                  <a:pt x="0" y="0"/>
                </a:lnTo>
                <a:lnTo>
                  <a:pt x="0" y="0"/>
                </a:lnTo>
                <a:lnTo>
                  <a:pt x="637533" y="0"/>
                </a:lnTo>
                <a:cubicBezTo>
                  <a:pt x="642891" y="0"/>
                  <a:pt x="648029" y="62680"/>
                  <a:pt x="651817" y="174250"/>
                </a:cubicBezTo>
                <a:cubicBezTo>
                  <a:pt x="655606" y="285820"/>
                  <a:pt x="657734" y="437136"/>
                  <a:pt x="657734" y="594920"/>
                </a:cubicBezTo>
                <a:lnTo>
                  <a:pt x="657734" y="594915"/>
                </a:lnTo>
                <a:close/>
              </a:path>
            </a:pathLst>
          </a:custGeom>
          <a:ln>
            <a:solidFill>
              <a:schemeClr val="bg1">
                <a:alpha val="90000"/>
              </a:schemeClr>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5933" rIns="279758" bIns="155934"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要求保护资源在需要时可访问</a:t>
            </a:r>
            <a:endParaRPr lang="zh-CN" altLang="en-US" sz="1600" kern="1200" dirty="0"/>
          </a:p>
        </p:txBody>
      </p:sp>
      <p:sp>
        <p:nvSpPr>
          <p:cNvPr id="43" name="任意多边形 42"/>
          <p:cNvSpPr/>
          <p:nvPr/>
        </p:nvSpPr>
        <p:spPr>
          <a:xfrm>
            <a:off x="2863117" y="3416621"/>
            <a:ext cx="2007788" cy="822168"/>
          </a:xfrm>
          <a:custGeom>
            <a:avLst/>
            <a:gdLst>
              <a:gd name="connsiteX0" fmla="*/ 0 w 2007788"/>
              <a:gd name="connsiteY0" fmla="*/ 137031 h 822168"/>
              <a:gd name="connsiteX1" fmla="*/ 40136 w 2007788"/>
              <a:gd name="connsiteY1" fmla="*/ 40135 h 822168"/>
              <a:gd name="connsiteX2" fmla="*/ 137032 w 2007788"/>
              <a:gd name="connsiteY2" fmla="*/ 0 h 822168"/>
              <a:gd name="connsiteX3" fmla="*/ 1870757 w 2007788"/>
              <a:gd name="connsiteY3" fmla="*/ 0 h 822168"/>
              <a:gd name="connsiteX4" fmla="*/ 1967653 w 2007788"/>
              <a:gd name="connsiteY4" fmla="*/ 40136 h 822168"/>
              <a:gd name="connsiteX5" fmla="*/ 2007788 w 2007788"/>
              <a:gd name="connsiteY5" fmla="*/ 137032 h 822168"/>
              <a:gd name="connsiteX6" fmla="*/ 2007788 w 2007788"/>
              <a:gd name="connsiteY6" fmla="*/ 685137 h 822168"/>
              <a:gd name="connsiteX7" fmla="*/ 1967653 w 2007788"/>
              <a:gd name="connsiteY7" fmla="*/ 782033 h 822168"/>
              <a:gd name="connsiteX8" fmla="*/ 1870757 w 2007788"/>
              <a:gd name="connsiteY8" fmla="*/ 822168 h 822168"/>
              <a:gd name="connsiteX9" fmla="*/ 137031 w 2007788"/>
              <a:gd name="connsiteY9" fmla="*/ 822168 h 822168"/>
              <a:gd name="connsiteX10" fmla="*/ 40135 w 2007788"/>
              <a:gd name="connsiteY10" fmla="*/ 782032 h 822168"/>
              <a:gd name="connsiteX11" fmla="*/ 0 w 2007788"/>
              <a:gd name="connsiteY11" fmla="*/ 685136 h 822168"/>
              <a:gd name="connsiteX12" fmla="*/ 0 w 2007788"/>
              <a:gd name="connsiteY12" fmla="*/ 137031 h 8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88" h="822168">
                <a:moveTo>
                  <a:pt x="0" y="137031"/>
                </a:moveTo>
                <a:cubicBezTo>
                  <a:pt x="0" y="100688"/>
                  <a:pt x="14437" y="65834"/>
                  <a:pt x="40136" y="40135"/>
                </a:cubicBezTo>
                <a:cubicBezTo>
                  <a:pt x="65834" y="14437"/>
                  <a:pt x="100689" y="0"/>
                  <a:pt x="137032" y="0"/>
                </a:cubicBezTo>
                <a:lnTo>
                  <a:pt x="1870757" y="0"/>
                </a:lnTo>
                <a:cubicBezTo>
                  <a:pt x="1907100" y="0"/>
                  <a:pt x="1941954" y="14437"/>
                  <a:pt x="1967653" y="40136"/>
                </a:cubicBezTo>
                <a:cubicBezTo>
                  <a:pt x="1993351" y="65834"/>
                  <a:pt x="2007788" y="100689"/>
                  <a:pt x="2007788" y="137032"/>
                </a:cubicBezTo>
                <a:lnTo>
                  <a:pt x="2007788" y="685137"/>
                </a:lnTo>
                <a:cubicBezTo>
                  <a:pt x="2007788" y="721480"/>
                  <a:pt x="1993351" y="756334"/>
                  <a:pt x="1967653" y="782033"/>
                </a:cubicBezTo>
                <a:cubicBezTo>
                  <a:pt x="1941955" y="807731"/>
                  <a:pt x="1907100" y="822168"/>
                  <a:pt x="1870757" y="822168"/>
                </a:cubicBezTo>
                <a:lnTo>
                  <a:pt x="137031" y="822168"/>
                </a:lnTo>
                <a:cubicBezTo>
                  <a:pt x="100688" y="822168"/>
                  <a:pt x="65834" y="807731"/>
                  <a:pt x="40135" y="782032"/>
                </a:cubicBezTo>
                <a:cubicBezTo>
                  <a:pt x="14437" y="756334"/>
                  <a:pt x="0" y="721479"/>
                  <a:pt x="0" y="685136"/>
                </a:cubicBezTo>
                <a:lnTo>
                  <a:pt x="0" y="137031"/>
                </a:lnTo>
                <a:close/>
              </a:path>
            </a:pathLst>
          </a:custGeom>
          <a:blipFill rotWithShape="0">
            <a:blip r:embed="rId5" cstate="prin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095" tIns="70615" rIns="101095" bIns="70615" numCol="1" spcCol="1270" anchor="ctr" anchorCtr="0">
            <a:noAutofit/>
          </a:bodyPr>
          <a:lstStyle/>
          <a:p>
            <a:pPr lvl="0" algn="ctr" defTabSz="711200">
              <a:lnSpc>
                <a:spcPct val="90000"/>
              </a:lnSpc>
              <a:spcBef>
                <a:spcPct val="0"/>
              </a:spcBef>
              <a:spcAft>
                <a:spcPct val="35000"/>
              </a:spcAft>
            </a:pPr>
            <a:r>
              <a:rPr lang="zh-CN" altLang="en-US" sz="1600" kern="1200" dirty="0" smtClean="0"/>
              <a:t>可用性</a:t>
            </a:r>
            <a:endParaRPr lang="en-US" altLang="zh-CN" sz="1600" kern="1200" dirty="0" smtClean="0"/>
          </a:p>
          <a:p>
            <a:pPr lvl="0" algn="ctr" defTabSz="711200">
              <a:lnSpc>
                <a:spcPct val="90000"/>
              </a:lnSpc>
              <a:spcBef>
                <a:spcPct val="0"/>
              </a:spcBef>
              <a:spcAft>
                <a:spcPct val="35000"/>
              </a:spcAft>
            </a:pPr>
            <a:r>
              <a:rPr lang="en-US" altLang="zh-CN" sz="1600" u="sng" kern="1200" baseline="0" dirty="0" smtClean="0"/>
              <a:t>A</a:t>
            </a:r>
            <a:r>
              <a:rPr lang="en-US" altLang="zh-CN" sz="1600" kern="1200" dirty="0" smtClean="0"/>
              <a:t>vailability</a:t>
            </a:r>
            <a:endParaRPr lang="zh-CN" altLang="en-US" sz="1600" kern="1200" dirty="0"/>
          </a:p>
        </p:txBody>
      </p:sp>
      <p:grpSp>
        <p:nvGrpSpPr>
          <p:cNvPr id="37" name="组合 36"/>
          <p:cNvGrpSpPr/>
          <p:nvPr/>
        </p:nvGrpSpPr>
        <p:grpSpPr>
          <a:xfrm>
            <a:off x="587737" y="2390489"/>
            <a:ext cx="1313793" cy="1319154"/>
            <a:chOff x="3563938" y="3619500"/>
            <a:chExt cx="2160587" cy="2160588"/>
          </a:xfrm>
        </p:grpSpPr>
        <p:sp>
          <p:nvSpPr>
            <p:cNvPr id="26" name="Oval 30"/>
            <p:cNvSpPr>
              <a:spLocks noChangeArrowheads="1"/>
            </p:cNvSpPr>
            <p:nvPr/>
          </p:nvSpPr>
          <p:spPr bwMode="gray">
            <a:xfrm>
              <a:off x="3563938" y="3619500"/>
              <a:ext cx="2160587" cy="2160588"/>
            </a:xfrm>
            <a:prstGeom prst="ellipse">
              <a:avLst/>
            </a:prstGeom>
            <a:gradFill rotWithShape="1">
              <a:gsLst>
                <a:gs pos="0">
                  <a:srgbClr val="FFFFFF"/>
                </a:gs>
                <a:gs pos="50000">
                  <a:srgbClr val="9FCAD3"/>
                </a:gs>
                <a:gs pos="100000">
                  <a:srgbClr val="FFFFFF"/>
                </a:gs>
              </a:gsLst>
              <a:lin ang="2700000" scaled="1"/>
            </a:gradFill>
            <a:ln w="38100" algn="ctr">
              <a:noFill/>
              <a:round/>
              <a:headEnd/>
              <a:tailEnd/>
            </a:ln>
          </p:spPr>
          <p:txBody>
            <a:bodyPr wrap="none" anchor="ctr">
              <a:spAutoFit/>
            </a:bodyPr>
            <a:lstStyle/>
            <a:p>
              <a:endParaRPr lang="zh-CN" altLang="en-US"/>
            </a:p>
          </p:txBody>
        </p:sp>
        <p:sp>
          <p:nvSpPr>
            <p:cNvPr id="27" name="Oval 31"/>
            <p:cNvSpPr>
              <a:spLocks noChangeArrowheads="1"/>
            </p:cNvSpPr>
            <p:nvPr/>
          </p:nvSpPr>
          <p:spPr bwMode="gray">
            <a:xfrm>
              <a:off x="3563938" y="3619500"/>
              <a:ext cx="2160587" cy="2160588"/>
            </a:xfrm>
            <a:prstGeom prst="ellipse">
              <a:avLst/>
            </a:prstGeom>
            <a:gradFill rotWithShape="1">
              <a:gsLst>
                <a:gs pos="0">
                  <a:srgbClr val="9FCAD3">
                    <a:alpha val="32001"/>
                  </a:srgbClr>
                </a:gs>
                <a:gs pos="100000">
                  <a:srgbClr val="4A5D62"/>
                </a:gs>
              </a:gsLst>
              <a:lin ang="2700000" scaled="1"/>
            </a:gradFill>
            <a:ln w="38100" algn="ctr">
              <a:noFill/>
              <a:round/>
              <a:headEnd/>
              <a:tailEnd/>
            </a:ln>
          </p:spPr>
          <p:txBody>
            <a:bodyPr wrap="none" anchor="ctr">
              <a:spAutoFit/>
            </a:bodyPr>
            <a:lstStyle/>
            <a:p>
              <a:endParaRPr lang="zh-CN" altLang="en-US"/>
            </a:p>
          </p:txBody>
        </p:sp>
        <p:sp>
          <p:nvSpPr>
            <p:cNvPr id="28" name="Oval 32"/>
            <p:cNvSpPr>
              <a:spLocks noChangeArrowheads="1"/>
            </p:cNvSpPr>
            <p:nvPr/>
          </p:nvSpPr>
          <p:spPr bwMode="gray">
            <a:xfrm>
              <a:off x="3705225" y="3760788"/>
              <a:ext cx="1878013" cy="1878012"/>
            </a:xfrm>
            <a:prstGeom prst="ellipse">
              <a:avLst/>
            </a:prstGeom>
            <a:gradFill rotWithShape="1">
              <a:gsLst>
                <a:gs pos="0">
                  <a:srgbClr val="566D72"/>
                </a:gs>
                <a:gs pos="50000">
                  <a:srgbClr val="9FCAD3"/>
                </a:gs>
                <a:gs pos="100000">
                  <a:srgbClr val="566D72"/>
                </a:gs>
              </a:gsLst>
              <a:lin ang="18900000" scaled="1"/>
            </a:gradFill>
            <a:ln w="38100" algn="ctr">
              <a:noFill/>
              <a:round/>
              <a:headEnd/>
              <a:tailEnd/>
            </a:ln>
          </p:spPr>
          <p:txBody>
            <a:bodyPr anchor="ctr">
              <a:spAutoFit/>
            </a:bodyPr>
            <a:lstStyle/>
            <a:p>
              <a:endParaRPr lang="zh-CN" altLang="en-US"/>
            </a:p>
          </p:txBody>
        </p:sp>
        <p:sp>
          <p:nvSpPr>
            <p:cNvPr id="29" name="Oval 33"/>
            <p:cNvSpPr>
              <a:spLocks noChangeArrowheads="1"/>
            </p:cNvSpPr>
            <p:nvPr/>
          </p:nvSpPr>
          <p:spPr bwMode="gray">
            <a:xfrm>
              <a:off x="3706813" y="3763963"/>
              <a:ext cx="1878012" cy="1878012"/>
            </a:xfrm>
            <a:prstGeom prst="ellipse">
              <a:avLst/>
            </a:prstGeom>
            <a:gradFill rotWithShape="1">
              <a:gsLst>
                <a:gs pos="0">
                  <a:srgbClr val="658086"/>
                </a:gs>
                <a:gs pos="100000">
                  <a:srgbClr val="9FCAD3">
                    <a:alpha val="0"/>
                  </a:srgbClr>
                </a:gs>
              </a:gsLst>
              <a:lin ang="2700000" scaled="1"/>
            </a:gradFill>
            <a:ln w="38100" algn="ctr">
              <a:noFill/>
              <a:round/>
              <a:headEnd/>
              <a:tailEnd/>
            </a:ln>
          </p:spPr>
          <p:txBody>
            <a:bodyPr anchor="ctr">
              <a:spAutoFit/>
            </a:bodyPr>
            <a:lstStyle/>
            <a:p>
              <a:endParaRPr lang="zh-CN" altLang="en-US"/>
            </a:p>
          </p:txBody>
        </p:sp>
        <p:sp>
          <p:nvSpPr>
            <p:cNvPr id="30" name="Oval 34"/>
            <p:cNvSpPr>
              <a:spLocks noChangeArrowheads="1"/>
            </p:cNvSpPr>
            <p:nvPr/>
          </p:nvSpPr>
          <p:spPr bwMode="gray">
            <a:xfrm>
              <a:off x="3798888" y="3854450"/>
              <a:ext cx="1690687" cy="1690688"/>
            </a:xfrm>
            <a:prstGeom prst="ellipse">
              <a:avLst/>
            </a:prstGeom>
            <a:solidFill>
              <a:srgbClr val="333333"/>
            </a:solidFill>
            <a:ln w="38100" algn="ctr">
              <a:noFill/>
              <a:round/>
              <a:headEnd/>
              <a:tailEnd/>
            </a:ln>
          </p:spPr>
          <p:txBody>
            <a:bodyPr anchor="ctr">
              <a:spAutoFit/>
            </a:bodyPr>
            <a:lstStyle/>
            <a:p>
              <a:endParaRPr lang="zh-CN" altLang="en-US"/>
            </a:p>
          </p:txBody>
        </p:sp>
        <p:grpSp>
          <p:nvGrpSpPr>
            <p:cNvPr id="31" name="Group 35"/>
            <p:cNvGrpSpPr>
              <a:grpSpLocks/>
            </p:cNvGrpSpPr>
            <p:nvPr/>
          </p:nvGrpSpPr>
          <p:grpSpPr bwMode="auto">
            <a:xfrm>
              <a:off x="3825875" y="3873500"/>
              <a:ext cx="1636713" cy="1636713"/>
              <a:chOff x="4166" y="1706"/>
              <a:chExt cx="1252" cy="1252"/>
            </a:xfrm>
          </p:grpSpPr>
          <p:sp>
            <p:nvSpPr>
              <p:cNvPr id="32" name="Oval 3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33" name="Oval 3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34" name="Oval 3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35" name="Oval 3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36" name="Text Box 46"/>
            <p:cNvSpPr txBox="1">
              <a:spLocks noChangeArrowheads="1"/>
            </p:cNvSpPr>
            <p:nvPr/>
          </p:nvSpPr>
          <p:spPr bwMode="gray">
            <a:xfrm>
              <a:off x="3821769" y="4478337"/>
              <a:ext cx="1663973" cy="554504"/>
            </a:xfrm>
            <a:prstGeom prst="rect">
              <a:avLst/>
            </a:prstGeom>
            <a:noFill/>
            <a:ln w="9525" algn="ctr">
              <a:noFill/>
              <a:miter lim="800000"/>
              <a:headEnd/>
              <a:tailEnd/>
            </a:ln>
          </p:spPr>
          <p:txBody>
            <a:bodyPr wrap="none">
              <a:spAutoFit/>
            </a:bodyPr>
            <a:lstStyle/>
            <a:p>
              <a:pPr algn="ctr" eaLnBrk="0" hangingPunct="0"/>
              <a:r>
                <a:rPr lang="zh-CN" altLang="en-US" sz="1600" b="1" dirty="0" smtClean="0">
                  <a:solidFill>
                    <a:srgbClr val="000000"/>
                  </a:solidFill>
                  <a:latin typeface="Arial" pitchFamily="34" charset="0"/>
                </a:rPr>
                <a:t>安全目标</a:t>
              </a:r>
              <a:endParaRPr lang="en-US" altLang="zh-CN" sz="1600" b="1" dirty="0">
                <a:solidFill>
                  <a:srgbClr val="000000"/>
                </a:solidFill>
                <a:latin typeface="Arial" pitchFamily="34" charset="0"/>
                <a:ea typeface="宋体" pitchFamily="2" charset="-122"/>
              </a:endParaRPr>
            </a:p>
          </p:txBody>
        </p:sp>
      </p:grpSp>
      <p:cxnSp>
        <p:nvCxnSpPr>
          <p:cNvPr id="39" name="直接箭头连接符 38"/>
          <p:cNvCxnSpPr/>
          <p:nvPr/>
        </p:nvCxnSpPr>
        <p:spPr bwMode="auto">
          <a:xfrm flipV="1">
            <a:off x="1901530" y="2068201"/>
            <a:ext cx="961587" cy="846654"/>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 name="直接箭头连接符 41"/>
          <p:cNvCxnSpPr>
            <a:stCxn id="27" idx="6"/>
          </p:cNvCxnSpPr>
          <p:nvPr/>
        </p:nvCxnSpPr>
        <p:spPr bwMode="auto">
          <a:xfrm>
            <a:off x="1901530" y="3050066"/>
            <a:ext cx="961587" cy="0"/>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直接箭头连接符 44"/>
          <p:cNvCxnSpPr/>
          <p:nvPr/>
        </p:nvCxnSpPr>
        <p:spPr bwMode="auto">
          <a:xfrm>
            <a:off x="1901530" y="3200513"/>
            <a:ext cx="961587" cy="686760"/>
          </a:xfrm>
          <a:prstGeom prst="straightConnector1">
            <a:avLst/>
          </a:prstGeom>
          <a:noFill/>
          <a:ln>
            <a:solidFill>
              <a:schemeClr val="tx1"/>
            </a:solidFill>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 name="TextBox 50"/>
          <p:cNvSpPr txBox="1"/>
          <p:nvPr/>
        </p:nvSpPr>
        <p:spPr>
          <a:xfrm>
            <a:off x="422313" y="886601"/>
            <a:ext cx="8216861" cy="584775"/>
          </a:xfrm>
          <a:prstGeom prst="rect">
            <a:avLst/>
          </a:prstGeom>
          <a:noFill/>
        </p:spPr>
        <p:txBody>
          <a:bodyPr wrap="square" rtlCol="0">
            <a:spAutoFit/>
          </a:bodyPr>
          <a:lstStyle/>
          <a:p>
            <a:r>
              <a:rPr lang="zh-CN" altLang="en-US" sz="1600" dirty="0" smtClean="0"/>
              <a:t>安全编码规范与安全编码培训旨在软件编码层面提高开发人员的安全编码意识与能力，帮助产品达成安全目标。</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linds(horizontal)">
                                      <p:cBhvr>
                                        <p:cTn id="18" dur="500"/>
                                        <p:tgtEl>
                                          <p:spTgt spid="4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blinds(horizontal)">
                                      <p:cBhvr>
                                        <p:cTn id="21" dur="500"/>
                                        <p:tgtEl>
                                          <p:spTgt spid="4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linds(horizontal)">
                                      <p:cBhvr>
                                        <p:cTn id="29" dur="500"/>
                                        <p:tgtEl>
                                          <p:spTgt spid="4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linds(horizontal)">
                                      <p:cBhvr>
                                        <p:cTn id="32" dur="500"/>
                                        <p:tgtEl>
                                          <p:spTgt spid="4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8" grpId="0" animBg="1"/>
      <p:bldP spid="40" grpId="0" animBg="1"/>
      <p:bldP spid="41" grpId="0" animBg="1"/>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避免使用</a:t>
            </a:r>
            <a:r>
              <a:rPr lang="en-US" altLang="zh-CN" sz="2400" dirty="0" smtClean="0">
                <a:cs typeface="+mn-cs"/>
              </a:rPr>
              <a:t>Runtime.exec()</a:t>
            </a:r>
            <a:endParaRPr lang="zh-CN" altLang="en-US" sz="2400" dirty="0" smtClean="0">
              <a:cs typeface="+mn-cs"/>
            </a:endParaRPr>
          </a:p>
        </p:txBody>
      </p:sp>
      <p:sp>
        <p:nvSpPr>
          <p:cNvPr id="4" name="Rectangle 1"/>
          <p:cNvSpPr>
            <a:spLocks noGrp="1" noChangeArrowheads="1"/>
          </p:cNvSpPr>
          <p:nvPr>
            <p:ph idx="1"/>
          </p:nvPr>
        </p:nvSpPr>
        <p:spPr bwMode="auto">
          <a:xfrm>
            <a:off x="3829050" y="1788995"/>
            <a:ext cx="4810125" cy="2677656"/>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200" b="0" kern="1200" dirty="0" smtClean="0">
                <a:solidFill>
                  <a:srgbClr val="3F7F5F"/>
                </a:solidFill>
                <a:cs typeface="Courier New" pitchFamily="49" charset="0"/>
              </a:rPr>
              <a:t>//</a:t>
            </a:r>
            <a:r>
              <a:rPr lang="zh-CN" altLang="en-US" sz="1200" b="0" kern="1200" dirty="0" smtClean="0">
                <a:solidFill>
                  <a:srgbClr val="3F7F5F"/>
                </a:solidFill>
                <a:cs typeface="Courier New" pitchFamily="49" charset="0"/>
              </a:rPr>
              <a:t>示例代码</a:t>
            </a:r>
            <a:endParaRPr kumimoji="0" lang="en-US" altLang="zh-CN" sz="12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DirList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Exception</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File dir = </a:t>
            </a:r>
            <a:r>
              <a:rPr kumimoji="0" lang="en-US" altLang="zh-CN" sz="1200" b="1" i="0" u="none" strike="noStrike" cap="none" normalizeH="0" baseline="0" dirty="0" smtClean="0">
                <a:ln>
                  <a:noFill/>
                </a:ln>
                <a:solidFill>
                  <a:srgbClr val="7F0055"/>
                </a:solidFill>
                <a:effectLst/>
                <a:cs typeface="Courier New" pitchFamily="49" charset="0"/>
              </a:rPr>
              <a:t>new</a:t>
            </a:r>
            <a:r>
              <a:rPr kumimoji="0" lang="en-US" altLang="zh-CN" sz="1200" b="0" i="0" u="none" strike="noStrike" cap="none" normalizeH="0" baseline="0" dirty="0" smtClean="0">
                <a:ln>
                  <a:noFill/>
                </a:ln>
                <a:solidFill>
                  <a:srgbClr val="000000"/>
                </a:solidFill>
                <a:effectLst/>
                <a:cs typeface="Courier New" pitchFamily="49" charset="0"/>
              </a:rPr>
              <a:t> File(</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00"/>
                </a:solidFill>
                <a:effectLst/>
                <a:cs typeface="Courier New" pitchFamily="49" charset="0"/>
              </a:rPr>
              <a:t>getProperty</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"dir"</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if</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dir.isDirectory</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"Not a directory"</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else</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for</a:t>
            </a:r>
            <a:r>
              <a:rPr kumimoji="0" lang="en-US" altLang="zh-CN" sz="1200" b="0" i="0" u="none" strike="noStrike" cap="none" normalizeH="0" baseline="0" dirty="0" smtClean="0">
                <a:ln>
                  <a:noFill/>
                </a:ln>
                <a:solidFill>
                  <a:srgbClr val="000000"/>
                </a:solidFill>
                <a:effectLst/>
                <a:cs typeface="Courier New" pitchFamily="49" charset="0"/>
              </a:rPr>
              <a:t> (String file : </a:t>
            </a:r>
            <a:r>
              <a:rPr kumimoji="0" lang="en-US" altLang="zh-CN" sz="1200" b="1" i="0" u="none" strike="noStrike" cap="none" normalizeH="0" baseline="0" dirty="0" err="1" smtClean="0">
                <a:ln>
                  <a:noFill/>
                </a:ln>
                <a:solidFill>
                  <a:srgbClr val="000000"/>
                </a:solidFill>
                <a:effectLst/>
                <a:cs typeface="Courier New" pitchFamily="49" charset="0"/>
              </a:rPr>
              <a:t>dir.list</a:t>
            </a:r>
            <a:r>
              <a:rPr kumimoji="0" lang="en-US" altLang="zh-CN" sz="1200" b="1"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00"/>
                </a:solidFill>
                <a:effectLst/>
                <a:cs typeface="Courier New" pitchFamily="49" charset="0"/>
              </a:rPr>
              <a:t>)</a:t>
            </a:r>
            <a:r>
              <a:rPr lang="en-US" altLang="zh-CN" sz="1200" dirty="0" smtClean="0">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err="1" smtClean="0">
                <a:ln>
                  <a:noFill/>
                </a:ln>
                <a:solidFill>
                  <a:srgbClr val="000000"/>
                </a:solidFill>
                <a:effectLst/>
                <a:cs typeface="Courier New" pitchFamily="49" charset="0"/>
              </a:rPr>
              <a:t>System.</a:t>
            </a:r>
            <a:r>
              <a:rPr kumimoji="0" lang="en-US" altLang="zh-CN" sz="1200" b="0" i="1" u="none" strike="noStrike" cap="none" normalizeH="0" baseline="0" dirty="0" err="1" smtClean="0">
                <a:ln>
                  <a:noFill/>
                </a:ln>
                <a:solidFill>
                  <a:srgbClr val="0000C0"/>
                </a:solidFill>
                <a:effectLst/>
                <a:cs typeface="Courier New" pitchFamily="49" charset="0"/>
              </a:rPr>
              <a:t>out</a:t>
            </a:r>
            <a:r>
              <a:rPr kumimoji="0" lang="en-US" altLang="zh-CN" sz="1200" b="0" i="0" u="none" strike="noStrike" cap="none" normalizeH="0" baseline="0" dirty="0" err="1" smtClean="0">
                <a:ln>
                  <a:noFill/>
                </a:ln>
                <a:solidFill>
                  <a:srgbClr val="000000"/>
                </a:solidFill>
                <a:effectLst/>
                <a:cs typeface="Courier New" pitchFamily="49" charset="0"/>
              </a:rPr>
              <a:t>.println</a:t>
            </a:r>
            <a:r>
              <a:rPr kumimoji="0" lang="en-US" altLang="zh-CN" sz="1200" b="0" i="0" u="none" strike="noStrike" cap="none" normalizeH="0" baseline="0" dirty="0" smtClean="0">
                <a:ln>
                  <a:noFill/>
                </a:ln>
                <a:solidFill>
                  <a:srgbClr val="000000"/>
                </a:solidFill>
                <a:effectLst/>
                <a:cs typeface="Courier New" pitchFamily="49" charset="0"/>
              </a:rPr>
              <a:t>(file);</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cs typeface="宋体" pitchFamily="2" charset="-122"/>
            </a:endParaRPr>
          </a:p>
        </p:txBody>
      </p:sp>
      <p:sp>
        <p:nvSpPr>
          <p:cNvPr id="5" name="Rectangle 3"/>
          <p:cNvSpPr txBox="1">
            <a:spLocks noChangeArrowheads="1"/>
          </p:cNvSpPr>
          <p:nvPr/>
        </p:nvSpPr>
        <p:spPr bwMode="auto">
          <a:xfrm>
            <a:off x="441769" y="925513"/>
            <a:ext cx="819740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系统中应该尽量避免使用</a:t>
            </a:r>
            <a:r>
              <a:rPr lang="en-US" altLang="zh-CN" sz="1600" dirty="0" smtClean="0">
                <a:latin typeface="微软雅黑" pitchFamily="34" charset="-122"/>
                <a:ea typeface="微软雅黑" pitchFamily="34" charset="-122"/>
              </a:rPr>
              <a:t>Runtime.exec()</a:t>
            </a:r>
            <a:r>
              <a:rPr lang="zh-CN" altLang="en-US" sz="1600" dirty="0" smtClean="0">
                <a:latin typeface="微软雅黑" pitchFamily="34" charset="-122"/>
                <a:ea typeface="微软雅黑" pitchFamily="34" charset="-122"/>
              </a:rPr>
              <a:t>，若涉及到一些</a:t>
            </a:r>
            <a:r>
              <a:rPr lang="en-US" altLang="zh-CN" sz="1600" dirty="0" smtClean="0">
                <a:latin typeface="微软雅黑" pitchFamily="34" charset="-122"/>
                <a:ea typeface="微软雅黑" pitchFamily="34" charset="-122"/>
              </a:rPr>
              <a:t>JDK</a:t>
            </a:r>
            <a:r>
              <a:rPr lang="zh-CN" altLang="en-US" sz="1600" dirty="0" smtClean="0">
                <a:latin typeface="微软雅黑" pitchFamily="34" charset="-122"/>
                <a:ea typeface="微软雅黑" pitchFamily="34" charset="-122"/>
              </a:rPr>
              <a:t>未提供</a:t>
            </a:r>
            <a:r>
              <a:rPr lang="en-US" altLang="zh-CN" sz="1600" dirty="0" smtClean="0">
                <a:latin typeface="微软雅黑" pitchFamily="34" charset="-122"/>
                <a:ea typeface="微软雅黑" pitchFamily="34" charset="-122"/>
              </a:rPr>
              <a:t>API</a:t>
            </a:r>
            <a:r>
              <a:rPr lang="zh-CN" altLang="en-US" sz="1600" dirty="0" smtClean="0">
                <a:latin typeface="微软雅黑" pitchFamily="34" charset="-122"/>
                <a:ea typeface="微软雅黑" pitchFamily="34" charset="-122"/>
              </a:rPr>
              <a:t>的平台强相关的特性（如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注册表访问），可优先考虑使用本地方法调用实现。</a:t>
            </a:r>
          </a:p>
        </p:txBody>
      </p:sp>
      <p:sp>
        <p:nvSpPr>
          <p:cNvPr id="6" name="矩形标注 5"/>
          <p:cNvSpPr/>
          <p:nvPr/>
        </p:nvSpPr>
        <p:spPr bwMode="auto">
          <a:xfrm>
            <a:off x="730467" y="2403272"/>
            <a:ext cx="2401841" cy="974928"/>
          </a:xfrm>
          <a:prstGeom prst="wedgeRectCallout">
            <a:avLst>
              <a:gd name="adj1" fmla="val 101163"/>
              <a:gd name="adj2" fmla="val 5225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对于获取目录下文件列表的操作，</a:t>
            </a:r>
            <a:r>
              <a:rPr lang="en-US" altLang="zh-CN" sz="1400" dirty="0" smtClean="0">
                <a:latin typeface="微软雅黑" pitchFamily="34" charset="-122"/>
                <a:ea typeface="微软雅黑" pitchFamily="34" charset="-122"/>
              </a:rPr>
              <a:t>jdk</a:t>
            </a:r>
            <a:r>
              <a:rPr lang="zh-CN" altLang="en-US" sz="1400" dirty="0" smtClean="0">
                <a:latin typeface="微软雅黑" pitchFamily="34" charset="-122"/>
                <a:ea typeface="微软雅黑" pitchFamily="34" charset="-122"/>
              </a:rPr>
              <a:t>中已经提供了</a:t>
            </a:r>
            <a:r>
              <a:rPr lang="en-US" altLang="zh-CN" sz="1400" dirty="0" smtClean="0">
                <a:latin typeface="微软雅黑" pitchFamily="34" charset="-122"/>
                <a:ea typeface="微软雅黑" pitchFamily="34" charset="-122"/>
              </a:rPr>
              <a:t>api</a:t>
            </a:r>
            <a:r>
              <a:rPr lang="zh-CN" altLang="en-US" sz="1400" dirty="0" smtClean="0">
                <a:latin typeface="微软雅黑" pitchFamily="34" charset="-122"/>
                <a:ea typeface="微软雅黑" pitchFamily="34" charset="-122"/>
              </a:rPr>
              <a:t>实现，可避免使用</a:t>
            </a:r>
            <a:r>
              <a:rPr lang="en-US" altLang="zh-CN" sz="1400" dirty="0" smtClean="0">
                <a:latin typeface="微软雅黑" pitchFamily="34" charset="-122"/>
                <a:ea typeface="微软雅黑" pitchFamily="34" charset="-122"/>
              </a:rPr>
              <a:t>Runtime.exec()</a:t>
            </a:r>
            <a:endParaRPr lang="zh-CN" altLang="en-US"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对外部输入进行校验</a:t>
            </a:r>
          </a:p>
        </p:txBody>
      </p:sp>
      <p:sp>
        <p:nvSpPr>
          <p:cNvPr id="5" name="Rectangle 3"/>
          <p:cNvSpPr txBox="1">
            <a:spLocks noChangeArrowheads="1"/>
          </p:cNvSpPr>
          <p:nvPr/>
        </p:nvSpPr>
        <p:spPr bwMode="auto">
          <a:xfrm>
            <a:off x="373672" y="857417"/>
            <a:ext cx="8352035"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dirty="0" smtClean="0">
                <a:latin typeface="微软雅黑" pitchFamily="34" charset="-122"/>
                <a:ea typeface="微软雅黑" pitchFamily="34" charset="-122"/>
              </a:rPr>
              <a:t>对外部输入做校验和限制，防止其中包含一些命令分隔符或者重定向符（“</a:t>
            </a:r>
            <a:r>
              <a:rPr lang="en-US" altLang="zh-CN" sz="1600" dirty="0" smtClean="0">
                <a:latin typeface="微软雅黑" pitchFamily="34" charset="-122"/>
                <a:ea typeface="微软雅黑" pitchFamily="34" charset="-122"/>
              </a:rPr>
              <a:t>&amp;&amp;”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&amp;”</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），用于连续执行多个命令或者重定向输入输出</a:t>
            </a:r>
          </a:p>
        </p:txBody>
      </p:sp>
      <p:sp>
        <p:nvSpPr>
          <p:cNvPr id="6" name="矩形标注 5"/>
          <p:cNvSpPr/>
          <p:nvPr/>
        </p:nvSpPr>
        <p:spPr bwMode="auto">
          <a:xfrm>
            <a:off x="616167" y="2276272"/>
            <a:ext cx="1954367" cy="496111"/>
          </a:xfrm>
          <a:prstGeom prst="wedgeRectCallout">
            <a:avLst>
              <a:gd name="adj1" fmla="val 108931"/>
              <a:gd name="adj2" fmla="val -2657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使用正则表达式对输入范围做限制</a:t>
            </a:r>
          </a:p>
        </p:txBody>
      </p:sp>
      <p:sp>
        <p:nvSpPr>
          <p:cNvPr id="8" name="Rectangle 1"/>
          <p:cNvSpPr>
            <a:spLocks noChangeArrowheads="1"/>
          </p:cNvSpPr>
          <p:nvPr/>
        </p:nvSpPr>
        <p:spPr bwMode="auto">
          <a:xfrm>
            <a:off x="3581400" y="1876378"/>
            <a:ext cx="5057775" cy="1603422"/>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noAutofit/>
          </a:bodyPr>
          <a:lstStyle/>
          <a:p>
            <a:r>
              <a:rPr lang="en-US" altLang="zh-CN" sz="1400" dirty="0" smtClean="0">
                <a:solidFill>
                  <a:srgbClr val="3F7F5F"/>
                </a:solidFill>
                <a:latin typeface="微软雅黑" pitchFamily="34" charset="-122"/>
                <a:ea typeface="微软雅黑" pitchFamily="34" charset="-122"/>
                <a:cs typeface="Courier New" pitchFamily="49" charset="0"/>
              </a:rPr>
              <a:t>//</a:t>
            </a:r>
            <a:r>
              <a:rPr lang="zh-CN" altLang="en-US" sz="1400" dirty="0" smtClean="0">
                <a:solidFill>
                  <a:srgbClr val="3F7F5F"/>
                </a:solidFill>
                <a:latin typeface="微软雅黑" pitchFamily="34" charset="-122"/>
                <a:ea typeface="微软雅黑" pitchFamily="34" charset="-122"/>
                <a:cs typeface="Courier New" pitchFamily="49" charset="0"/>
              </a:rPr>
              <a:t>示例代码</a:t>
            </a:r>
            <a:endParaRPr lang="en-US" altLang="zh-CN" sz="1400" b="1" dirty="0" smtClean="0">
              <a:solidFill>
                <a:srgbClr val="7F0055"/>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Pattern.matches</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4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"[0-9A-Za-z@.]+"</a:t>
            </a: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dir</a:t>
            </a: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Handle error</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rPr>
              <a:t> </a:t>
            </a:r>
          </a:p>
        </p:txBody>
      </p:sp>
      <p:sp>
        <p:nvSpPr>
          <p:cNvPr id="9" name="矩形 8"/>
          <p:cNvSpPr/>
          <p:nvPr/>
        </p:nvSpPr>
        <p:spPr>
          <a:xfrm>
            <a:off x="505270" y="3849990"/>
            <a:ext cx="7632700"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zh-CN" altLang="en-US" sz="1400" kern="0" dirty="0" smtClean="0">
                <a:solidFill>
                  <a:srgbClr val="FF0000"/>
                </a:solidFill>
                <a:latin typeface="微软雅黑" pitchFamily="34" charset="-122"/>
                <a:ea typeface="微软雅黑" pitchFamily="34" charset="-122"/>
                <a:cs typeface="Courier New" pitchFamily="49" charset="0"/>
              </a:rPr>
              <a:t>备注</a:t>
            </a:r>
            <a:r>
              <a:rPr lang="en-US" altLang="zh-CN" sz="1400" kern="0" dirty="0" smtClean="0">
                <a:solidFill>
                  <a:srgbClr val="FF0000"/>
                </a:solidFill>
                <a:latin typeface="微软雅黑" pitchFamily="34" charset="-122"/>
                <a:ea typeface="微软雅黑" pitchFamily="34" charset="-122"/>
                <a:cs typeface="Courier New" pitchFamily="49" charset="0"/>
              </a:rPr>
              <a:t>: </a:t>
            </a:r>
            <a:r>
              <a:rPr lang="zh-CN" altLang="en-US" sz="1400" dirty="0" smtClean="0">
                <a:solidFill>
                  <a:srgbClr val="FF0000"/>
                </a:solidFill>
                <a:latin typeface="微软雅黑" pitchFamily="34" charset="-122"/>
                <a:ea typeface="微软雅黑" pitchFamily="34" charset="-122"/>
              </a:rPr>
              <a:t>由于调用的命令解释器跟</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平台相关，因此不同的</a:t>
            </a:r>
            <a:r>
              <a:rPr lang="en-US" altLang="zh-CN" sz="1400" dirty="0" smtClean="0">
                <a:solidFill>
                  <a:srgbClr val="FF0000"/>
                </a:solidFill>
                <a:latin typeface="微软雅黑" pitchFamily="34" charset="-122"/>
                <a:ea typeface="微软雅黑" pitchFamily="34" charset="-122"/>
              </a:rPr>
              <a:t>OS</a:t>
            </a:r>
            <a:r>
              <a:rPr lang="zh-CN" altLang="en-US" sz="1400" dirty="0" smtClean="0">
                <a:solidFill>
                  <a:srgbClr val="FF0000"/>
                </a:solidFill>
                <a:latin typeface="微软雅黑" pitchFamily="34" charset="-122"/>
                <a:ea typeface="微软雅黑" pitchFamily="34" charset="-122"/>
              </a:rPr>
              <a:t>所需的校验模式会不一样</a:t>
            </a:r>
            <a:endParaRPr lang="zh-CN" altLang="en-US" sz="1400" kern="0" dirty="0">
              <a:solidFill>
                <a:srgbClr val="FF0000"/>
              </a:solidFill>
              <a:latin typeface="微软雅黑" pitchFamily="34" charset="-122"/>
              <a:ea typeface="微软雅黑" pitchFamily="34" charset="-122"/>
              <a:cs typeface="Courier New" pitchFamily="49"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586" y="223438"/>
            <a:ext cx="8066635" cy="438553"/>
          </a:xfrm>
        </p:spPr>
        <p:txBody>
          <a:bodyPr lIns="68553" tIns="34276" rIns="68553" bIns="34276" anchor="ctr">
            <a:spAutoFit/>
          </a:bodyPr>
          <a:lstStyle/>
          <a:p>
            <a:r>
              <a:rPr lang="zh-CN" altLang="en-US" sz="2400" dirty="0" smtClean="0">
                <a:cs typeface="+mn-cs"/>
              </a:rPr>
              <a:t>目录遍历攻击</a:t>
            </a:r>
            <a:endParaRPr lang="zh-CN" altLang="en-US" sz="2400" dirty="0">
              <a:cs typeface="+mn-cs"/>
            </a:endParaRPr>
          </a:p>
        </p:txBody>
      </p:sp>
      <p:sp>
        <p:nvSpPr>
          <p:cNvPr id="5" name="TextBox 4"/>
          <p:cNvSpPr txBox="1"/>
          <p:nvPr/>
        </p:nvSpPr>
        <p:spPr>
          <a:xfrm>
            <a:off x="590348" y="3962021"/>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a:t>
            </a:r>
            <a:r>
              <a:rPr lang="en-US" altLang="zh-CN" sz="1600" b="1" dirty="0" smtClean="0">
                <a:solidFill>
                  <a:srgbClr val="FF0000"/>
                </a:solidFill>
                <a:latin typeface="微软雅黑" pitchFamily="34" charset="-122"/>
                <a:ea typeface="微软雅黑" pitchFamily="34" charset="-122"/>
              </a:rPr>
              <a:t>../../../../../Windows/system.ini</a:t>
            </a:r>
            <a:endParaRPr lang="zh-CN" altLang="en-US" sz="1600" b="1" dirty="0">
              <a:solidFill>
                <a:srgbClr val="FF0000"/>
              </a:solidFill>
              <a:latin typeface="微软雅黑" pitchFamily="34" charset="-122"/>
              <a:ea typeface="微软雅黑" pitchFamily="34" charset="-122"/>
              <a:hlinkClick r:id="rId3"/>
            </a:endParaRPr>
          </a:p>
        </p:txBody>
      </p:sp>
      <p:sp>
        <p:nvSpPr>
          <p:cNvPr id="6" name="TextBox 5"/>
          <p:cNvSpPr txBox="1"/>
          <p:nvPr/>
        </p:nvSpPr>
        <p:spPr>
          <a:xfrm>
            <a:off x="518193" y="2672503"/>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正常请求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7" name="TextBox 6"/>
          <p:cNvSpPr txBox="1"/>
          <p:nvPr/>
        </p:nvSpPr>
        <p:spPr>
          <a:xfrm>
            <a:off x="518193" y="3585444"/>
            <a:ext cx="1064715"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恶意请求</a:t>
            </a:r>
            <a:r>
              <a:rPr lang="en-US"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sp>
        <p:nvSpPr>
          <p:cNvPr id="8" name="内容占位符 2"/>
          <p:cNvSpPr txBox="1">
            <a:spLocks/>
          </p:cNvSpPr>
          <p:nvPr/>
        </p:nvSpPr>
        <p:spPr bwMode="auto">
          <a:xfrm>
            <a:off x="503237" y="925513"/>
            <a:ext cx="5118245" cy="155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marL="0" lvl="1" eaLnBrk="0" hangingPunct="0">
              <a:lnSpc>
                <a:spcPct val="120000"/>
              </a:lnSpc>
              <a:buClr>
                <a:srgbClr val="777777"/>
              </a:buClr>
              <a:buSzPct val="60000"/>
            </a:pPr>
            <a:r>
              <a:rPr lang="zh-CN" altLang="en-US" sz="1600" b="1" dirty="0" smtClean="0">
                <a:latin typeface="微软雅黑" pitchFamily="34" charset="-122"/>
                <a:ea typeface="微软雅黑" pitchFamily="34" charset="-122"/>
              </a:rPr>
              <a:t>目录遍历攻击：</a:t>
            </a:r>
            <a:r>
              <a:rPr lang="zh-CN" altLang="en-US" sz="1600" dirty="0" smtClean="0">
                <a:latin typeface="微软雅黑" pitchFamily="34" charset="-122"/>
                <a:ea typeface="微软雅黑" pitchFamily="34" charset="-122"/>
              </a:rPr>
              <a:t>由于应用程序未对外部输入的文件名或路径做有效地验证与清理，攻击者通过输入包含“上一层目录”符号</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如</a:t>
            </a:r>
            <a:r>
              <a:rPr lang="en-US" altLang="zh-CN" sz="1600" dirty="0" smtClean="0">
                <a:latin typeface="微软雅黑" pitchFamily="34" charset="-122"/>
                <a:ea typeface="微软雅黑" pitchFamily="34" charset="-122"/>
              </a:rPr>
              <a:t>Windows</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”与</a:t>
            </a:r>
            <a:r>
              <a:rPr lang="en-US" altLang="zh-CN" sz="1600" dirty="0" smtClean="0">
                <a:latin typeface="微软雅黑" pitchFamily="34" charset="-122"/>
                <a:ea typeface="微软雅黑" pitchFamily="34" charset="-122"/>
              </a:rPr>
              <a:t>Unix</a:t>
            </a:r>
            <a:r>
              <a:rPr lang="zh-CN" altLang="en-US" sz="1600" dirty="0" smtClean="0">
                <a:latin typeface="微软雅黑" pitchFamily="34" charset="-122"/>
                <a:ea typeface="微软雅黑" pitchFamily="34" charset="-122"/>
              </a:rPr>
              <a:t>中的“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的文件路径，导航访问到服务器上的受限目录与文件。</a:t>
            </a:r>
            <a:endParaRPr lang="en-US" altLang="zh-CN" sz="1600" dirty="0" smtClean="0">
              <a:latin typeface="微软雅黑" pitchFamily="34" charset="-122"/>
              <a:ea typeface="微软雅黑" pitchFamily="34" charset="-122"/>
            </a:endParaRPr>
          </a:p>
        </p:txBody>
      </p:sp>
      <p:sp>
        <p:nvSpPr>
          <p:cNvPr id="10" name="TextBox 9"/>
          <p:cNvSpPr txBox="1"/>
          <p:nvPr/>
        </p:nvSpPr>
        <p:spPr>
          <a:xfrm>
            <a:off x="590274" y="3011057"/>
            <a:ext cx="763270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50000"/>
              </a:lnSpc>
            </a:pPr>
            <a:r>
              <a:rPr lang="en-US" altLang="zh-CN" sz="1600" dirty="0" smtClean="0">
                <a:solidFill>
                  <a:schemeClr val="tx1"/>
                </a:solidFill>
                <a:latin typeface="微软雅黑" pitchFamily="34" charset="-122"/>
                <a:ea typeface="微软雅黑" pitchFamily="34" charset="-122"/>
              </a:rPr>
              <a:t>http://test.webarticles.com/show.jsp?view=oldarchive.html</a:t>
            </a:r>
            <a:endParaRPr lang="zh-CN" altLang="en-US" sz="1600" dirty="0" smtClean="0">
              <a:solidFill>
                <a:schemeClr val="tx1"/>
              </a:solidFill>
              <a:latin typeface="微软雅黑" pitchFamily="34" charset="-122"/>
              <a:ea typeface="微软雅黑" pitchFamily="34" charset="-122"/>
              <a:hlinkClick r:id="rId3"/>
            </a:endParaRPr>
          </a:p>
        </p:txBody>
      </p:sp>
      <p:pic>
        <p:nvPicPr>
          <p:cNvPr id="632835" name="Picture 3"/>
          <p:cNvPicPr>
            <a:picLocks noChangeAspect="1" noChangeArrowheads="1"/>
          </p:cNvPicPr>
          <p:nvPr/>
        </p:nvPicPr>
        <p:blipFill>
          <a:blip r:embed="rId4" cstate="print"/>
          <a:srcRect/>
          <a:stretch>
            <a:fillRect/>
          </a:stretch>
        </p:blipFill>
        <p:spPr bwMode="auto">
          <a:xfrm>
            <a:off x="5755544" y="925513"/>
            <a:ext cx="2883631" cy="18357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32835"/>
                                        </p:tgtEl>
                                        <p:attrNameLst>
                                          <p:attrName>style.visibility</p:attrName>
                                        </p:attrNameLst>
                                      </p:cBhvr>
                                      <p:to>
                                        <p:strVal val="visible"/>
                                      </p:to>
                                    </p:set>
                                    <p:animEffect transition="in" filter="blinds(horizontal)">
                                      <p:cBhvr>
                                        <p:cTn id="10" dur="500"/>
                                        <p:tgtEl>
                                          <p:spTgt spid="6328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13710"/>
            <a:ext cx="8066635" cy="438553"/>
          </a:xfrm>
        </p:spPr>
        <p:txBody>
          <a:bodyPr lIns="68553" tIns="34276" rIns="68553" bIns="34276" anchor="ctr">
            <a:spAutoFit/>
          </a:bodyPr>
          <a:lstStyle/>
          <a:p>
            <a:r>
              <a:rPr lang="zh-CN" altLang="en-US" sz="2400" dirty="0" smtClean="0">
                <a:cs typeface="+mn-cs"/>
              </a:rPr>
              <a:t>目录遍历攻击的危害</a:t>
            </a:r>
            <a:endParaRPr lang="zh-CN" altLang="en-US" sz="2400" dirty="0">
              <a:cs typeface="+mn-cs"/>
            </a:endParaRPr>
          </a:p>
        </p:txBody>
      </p:sp>
      <p:sp>
        <p:nvSpPr>
          <p:cNvPr id="7" name="矩形 6"/>
          <p:cNvSpPr/>
          <p:nvPr/>
        </p:nvSpPr>
        <p:spPr>
          <a:xfrm>
            <a:off x="454092" y="869891"/>
            <a:ext cx="7632700" cy="683264"/>
          </a:xfrm>
          <a:prstGeom prst="rect">
            <a:avLst/>
          </a:prstGeom>
        </p:spPr>
        <p:txBody>
          <a:bodyPr wrap="square">
            <a:spAutoFit/>
          </a:bodyPr>
          <a:lstStyle/>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攻击者可以访问受限目录和文件</a:t>
            </a:r>
            <a:endParaRPr lang="en-US" altLang="zh-CN" sz="1600" dirty="0" smtClean="0">
              <a:latin typeface="微软雅黑" pitchFamily="34" charset="-122"/>
              <a:ea typeface="微软雅黑" pitchFamily="34" charset="-122"/>
            </a:endParaRPr>
          </a:p>
          <a:p>
            <a:pPr marL="174625" lvl="1" indent="-174625" eaLnBrk="0" hangingPunct="0">
              <a:lnSpc>
                <a:spcPct val="120000"/>
              </a:lnSpc>
              <a:buClr>
                <a:srgbClr val="777777"/>
              </a:buClr>
              <a:buSzPct val="60000"/>
              <a:buFont typeface="Wingdings" pitchFamily="2" charset="2"/>
              <a:buChar char="l"/>
            </a:pPr>
            <a:r>
              <a:rPr lang="zh-CN" altLang="en-US" sz="1600" dirty="0" smtClean="0">
                <a:latin typeface="微软雅黑" pitchFamily="34" charset="-122"/>
                <a:ea typeface="微软雅黑" pitchFamily="34" charset="-122"/>
              </a:rPr>
              <a:t>攻击者可以执行恶意的命令或程序</a:t>
            </a:r>
            <a:endParaRPr lang="en-US" altLang="zh-CN" sz="1600" dirty="0" smtClean="0">
              <a:latin typeface="微软雅黑" pitchFamily="34" charset="-122"/>
              <a:ea typeface="微软雅黑" pitchFamily="34" charset="-122"/>
            </a:endParaRPr>
          </a:p>
        </p:txBody>
      </p:sp>
      <p:pic>
        <p:nvPicPr>
          <p:cNvPr id="631812" name="Picture 4" descr="http://www.wooyun.org/upload/201210/2518015195e28cc0b09e0487d094788ad8863d2e.jpg">
            <a:hlinkClick r:id="rId3"/>
          </p:cNvPr>
          <p:cNvPicPr>
            <a:picLocks noChangeAspect="1" noChangeArrowheads="1"/>
          </p:cNvPicPr>
          <p:nvPr/>
        </p:nvPicPr>
        <p:blipFill>
          <a:blip r:embed="rId4" cstate="print"/>
          <a:srcRect/>
          <a:stretch>
            <a:fillRect/>
          </a:stretch>
        </p:blipFill>
        <p:spPr bwMode="auto">
          <a:xfrm>
            <a:off x="503238" y="1570547"/>
            <a:ext cx="3751626" cy="2029570"/>
          </a:xfrm>
          <a:prstGeom prst="rect">
            <a:avLst/>
          </a:prstGeom>
          <a:noFill/>
        </p:spPr>
      </p:pic>
      <p:pic>
        <p:nvPicPr>
          <p:cNvPr id="631815" name="Picture 7"/>
          <p:cNvPicPr>
            <a:picLocks noChangeAspect="1" noChangeArrowheads="1"/>
          </p:cNvPicPr>
          <p:nvPr/>
        </p:nvPicPr>
        <p:blipFill>
          <a:blip r:embed="rId5" cstate="print"/>
          <a:srcRect/>
          <a:stretch>
            <a:fillRect/>
          </a:stretch>
        </p:blipFill>
        <p:spPr bwMode="auto">
          <a:xfrm>
            <a:off x="4474724" y="3054826"/>
            <a:ext cx="4204661" cy="1487012"/>
          </a:xfrm>
          <a:prstGeom prst="rect">
            <a:avLst/>
          </a:prstGeom>
          <a:noFill/>
          <a:ln w="9525">
            <a:noFill/>
            <a:miter lim="800000"/>
            <a:headEnd/>
            <a:tailEnd/>
          </a:ln>
        </p:spPr>
      </p:pic>
      <p:sp>
        <p:nvSpPr>
          <p:cNvPr id="10" name="云形标注 9"/>
          <p:cNvSpPr/>
          <p:nvPr/>
        </p:nvSpPr>
        <p:spPr bwMode="auto">
          <a:xfrm>
            <a:off x="4819068" y="1513912"/>
            <a:ext cx="1937332" cy="835587"/>
          </a:xfrm>
          <a:prstGeom prst="cloudCallout">
            <a:avLst>
              <a:gd name="adj1" fmla="val -91496"/>
              <a:gd name="adj2" fmla="val -14305"/>
            </a:avLst>
          </a:prstGeom>
          <a:solidFill>
            <a:schemeClr val="accent1">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通过目录遍历查看</a:t>
            </a:r>
            <a:r>
              <a:rPr lang="en-US" altLang="zh-CN" sz="1200" dirty="0" smtClean="0">
                <a:latin typeface="微软雅黑" pitchFamily="34" charset="-122"/>
                <a:ea typeface="微软雅黑" pitchFamily="34" charset="-122"/>
              </a:rPr>
              <a:t>/etc/passwd</a:t>
            </a:r>
            <a:r>
              <a:rPr lang="zh-CN" altLang="en-US" sz="1200" dirty="0" smtClean="0">
                <a:latin typeface="微软雅黑" pitchFamily="34" charset="-122"/>
                <a:ea typeface="微软雅黑" pitchFamily="34" charset="-122"/>
              </a:rPr>
              <a:t>文件</a:t>
            </a: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2" name="云形标注 11"/>
          <p:cNvSpPr/>
          <p:nvPr/>
        </p:nvSpPr>
        <p:spPr bwMode="auto">
          <a:xfrm>
            <a:off x="2691577" y="3600117"/>
            <a:ext cx="1563287" cy="786073"/>
          </a:xfrm>
          <a:prstGeom prst="cloudCallout">
            <a:avLst>
              <a:gd name="adj1" fmla="val 65528"/>
              <a:gd name="adj2" fmla="val -40776"/>
            </a:avLst>
          </a:prstGeom>
          <a:solidFill>
            <a:schemeClr val="accent1">
              <a:lumMod val="20000"/>
              <a:lumOff val="8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pPr>
            <a:r>
              <a:rPr lang="zh-CN" altLang="en-US" sz="1200" dirty="0" smtClean="0">
                <a:latin typeface="微软雅黑" pitchFamily="34" charset="-122"/>
                <a:ea typeface="微软雅黑" pitchFamily="34" charset="-122"/>
              </a:rPr>
              <a:t>通过目录遍历执行系统命令</a:t>
            </a:r>
          </a:p>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1812"/>
                                        </p:tgtEl>
                                        <p:attrNameLst>
                                          <p:attrName>style.visibility</p:attrName>
                                        </p:attrNameLst>
                                      </p:cBhvr>
                                      <p:to>
                                        <p:strVal val="visible"/>
                                      </p:to>
                                    </p:set>
                                    <p:animEffect transition="in" filter="blinds(horizontal)">
                                      <p:cBhvr>
                                        <p:cTn id="7" dur="500"/>
                                        <p:tgtEl>
                                          <p:spTgt spid="6318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31815"/>
                                        </p:tgtEl>
                                        <p:attrNameLst>
                                          <p:attrName>style.visibility</p:attrName>
                                        </p:attrNameLst>
                                      </p:cBhvr>
                                      <p:to>
                                        <p:strVal val="visible"/>
                                      </p:to>
                                    </p:set>
                                    <p:animEffect transition="in" filter="blinds(horizontal)">
                                      <p:cBhvr>
                                        <p:cTn id="15" dur="500"/>
                                        <p:tgtEl>
                                          <p:spTgt spid="6318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725" y="227422"/>
            <a:ext cx="8317293" cy="438553"/>
          </a:xfrm>
        </p:spPr>
        <p:txBody>
          <a:bodyPr wrap="square" lIns="68553" tIns="34276" rIns="68553" bIns="34276" anchor="ctr">
            <a:spAutoFit/>
          </a:bodyPr>
          <a:lstStyle/>
          <a:p>
            <a:r>
              <a:rPr lang="zh-CN" altLang="en-US" sz="2400" dirty="0" smtClean="0">
                <a:cs typeface="+mn-cs"/>
              </a:rPr>
              <a:t>业界案例</a:t>
            </a:r>
            <a:r>
              <a:rPr lang="en-US" altLang="zh-CN" sz="2400" dirty="0" smtClean="0">
                <a:cs typeface="+mn-cs"/>
              </a:rPr>
              <a:t>-</a:t>
            </a:r>
            <a:r>
              <a:rPr lang="en-US" altLang="zh-CN" dirty="0" smtClean="0"/>
              <a:t>Apple Mac OS X FTP Server </a:t>
            </a:r>
            <a:r>
              <a:rPr lang="zh-CN" altLang="en-US" dirty="0" smtClean="0"/>
              <a:t>绝对路径遍历漏洞</a:t>
            </a:r>
            <a:endParaRPr lang="zh-CN" altLang="en-US" sz="2400" dirty="0">
              <a:cs typeface="+mn-cs"/>
            </a:endParaRPr>
          </a:p>
        </p:txBody>
      </p:sp>
      <p:pic>
        <p:nvPicPr>
          <p:cNvPr id="174081" name="Picture 1"/>
          <p:cNvPicPr>
            <a:picLocks noChangeAspect="1" noChangeArrowheads="1"/>
          </p:cNvPicPr>
          <p:nvPr/>
        </p:nvPicPr>
        <p:blipFill>
          <a:blip r:embed="rId3" cstate="print"/>
          <a:srcRect/>
          <a:stretch>
            <a:fillRect/>
          </a:stretch>
        </p:blipFill>
        <p:spPr bwMode="auto">
          <a:xfrm>
            <a:off x="575498" y="2642716"/>
            <a:ext cx="7943382" cy="1637882"/>
          </a:xfrm>
          <a:prstGeom prst="rect">
            <a:avLst/>
          </a:prstGeom>
          <a:noFill/>
          <a:ln w="9525">
            <a:noFill/>
            <a:miter lim="800000"/>
            <a:headEnd/>
            <a:tailEnd/>
          </a:ln>
        </p:spPr>
      </p:pic>
      <p:pic>
        <p:nvPicPr>
          <p:cNvPr id="8" name="图片 7" descr="imagesCAHLMP6B.jpg"/>
          <p:cNvPicPr>
            <a:picLocks noChangeAspect="1"/>
          </p:cNvPicPr>
          <p:nvPr/>
        </p:nvPicPr>
        <p:blipFill>
          <a:blip r:embed="rId4" cstate="print"/>
          <a:stretch>
            <a:fillRect/>
          </a:stretch>
        </p:blipFill>
        <p:spPr>
          <a:xfrm>
            <a:off x="7455876" y="976444"/>
            <a:ext cx="1063003" cy="1327432"/>
          </a:xfrm>
          <a:prstGeom prst="rect">
            <a:avLst/>
          </a:prstGeom>
        </p:spPr>
      </p:pic>
      <p:sp>
        <p:nvSpPr>
          <p:cNvPr id="9" name="内容占位符 2"/>
          <p:cNvSpPr>
            <a:spLocks noGrp="1"/>
          </p:cNvSpPr>
          <p:nvPr>
            <p:ph idx="1"/>
          </p:nvPr>
        </p:nvSpPr>
        <p:spPr>
          <a:xfrm>
            <a:off x="474053" y="996540"/>
            <a:ext cx="6981823" cy="1262465"/>
          </a:xfrm>
          <a:noFill/>
          <a:ln w="9525" algn="ctr">
            <a:noFill/>
            <a:miter lim="800000"/>
            <a:headEnd/>
            <a:tailEnd/>
          </a:ln>
          <a:effectLst/>
        </p:spPr>
        <p:txBody>
          <a:bodyPr vert="horz" wrap="square" lIns="68562" tIns="34281" rIns="68562" bIns="34281" numCol="1" anchor="t" anchorCtr="0" compatLnSpc="1">
            <a:prstTxWarp prst="textNoShape">
              <a:avLst/>
            </a:prstTxWarp>
          </a:bodyPr>
          <a:lstStyle/>
          <a:p>
            <a:pPr marL="0" indent="0">
              <a:lnSpc>
                <a:spcPct val="120000"/>
              </a:lnSpc>
              <a:buNone/>
            </a:pPr>
            <a:r>
              <a:rPr lang="en-US" altLang="zh-CN" sz="1600" b="0" dirty="0" smtClean="0"/>
              <a:t>Apple Mac OS X</a:t>
            </a:r>
            <a:r>
              <a:rPr lang="zh-CN" altLang="en-US" sz="1600" b="0" dirty="0" smtClean="0"/>
              <a:t>是一款使用在</a:t>
            </a:r>
            <a:r>
              <a:rPr lang="en-US" altLang="zh-CN" sz="1600" b="0" dirty="0" smtClean="0"/>
              <a:t>Mac</a:t>
            </a:r>
            <a:r>
              <a:rPr lang="zh-CN" altLang="en-US" sz="1600" b="0" dirty="0" smtClean="0"/>
              <a:t>机器上的操作系统，基于</a:t>
            </a:r>
            <a:r>
              <a:rPr lang="en-US" altLang="zh-CN" sz="1600" b="0" dirty="0" smtClean="0"/>
              <a:t>BSD</a:t>
            </a:r>
            <a:r>
              <a:rPr lang="zh-CN" altLang="en-US" sz="1600" b="0" dirty="0" smtClean="0"/>
              <a:t>系统。 </a:t>
            </a:r>
            <a:br>
              <a:rPr lang="zh-CN" altLang="en-US" sz="1600" b="0" dirty="0" smtClean="0"/>
            </a:br>
            <a:r>
              <a:rPr lang="en-US" altLang="zh-CN" sz="1600" b="0" dirty="0" smtClean="0"/>
              <a:t>Apple Mac OS X 10.6.8</a:t>
            </a:r>
            <a:r>
              <a:rPr lang="zh-CN" altLang="en-US" sz="1600" b="0" dirty="0" smtClean="0"/>
              <a:t>之前版本的</a:t>
            </a:r>
            <a:r>
              <a:rPr lang="en-US" altLang="zh-CN" sz="1600" b="0" dirty="0" smtClean="0"/>
              <a:t>FTP Server</a:t>
            </a:r>
            <a:r>
              <a:rPr lang="zh-CN" altLang="en-US" sz="1600" b="0" dirty="0" smtClean="0"/>
              <a:t>组件中的</a:t>
            </a:r>
            <a:r>
              <a:rPr lang="en-US" altLang="zh-CN" sz="1600" b="0" dirty="0" smtClean="0"/>
              <a:t>xftpd</a:t>
            </a:r>
            <a:r>
              <a:rPr lang="zh-CN" altLang="en-US" sz="1600" b="0" dirty="0" smtClean="0"/>
              <a:t>中存在绝对路径遍历漏洞。远程攻击者可通过将根目录作为递归列表的起点来列出</a:t>
            </a:r>
            <a:r>
              <a:rPr lang="en-US" altLang="zh-CN" sz="1600" b="0" dirty="0" smtClean="0"/>
              <a:t>FTP</a:t>
            </a:r>
            <a:r>
              <a:rPr lang="zh-CN" altLang="en-US" sz="1600" b="0" dirty="0" smtClean="0"/>
              <a:t>根目录以外的文件。</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503237" y="2938591"/>
            <a:ext cx="8135937" cy="1704848"/>
          </a:xfrm>
          <a:prstGeom prst="rect">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7" name="矩形 16"/>
          <p:cNvSpPr/>
          <p:nvPr/>
        </p:nvSpPr>
        <p:spPr bwMode="auto">
          <a:xfrm>
            <a:off x="522693" y="2901644"/>
            <a:ext cx="8116481" cy="307777"/>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buClr>
                <a:srgbClr val="CC9900"/>
              </a:buClr>
              <a:buFont typeface="Wingdings" pitchFamily="2" charset="2"/>
              <a:buChar char="n"/>
            </a:pPr>
            <a:endParaRPr lang="zh-CN" altLang="en-US" sz="1400" smtClean="0">
              <a:latin typeface="微软雅黑" pitchFamily="34" charset="-122"/>
              <a:ea typeface="微软雅黑" pitchFamily="34" charset="-122"/>
            </a:endParaRPr>
          </a:p>
        </p:txBody>
      </p:sp>
      <p:sp>
        <p:nvSpPr>
          <p:cNvPr id="2" name="标题 1"/>
          <p:cNvSpPr>
            <a:spLocks noGrp="1"/>
          </p:cNvSpPr>
          <p:nvPr>
            <p:ph type="title"/>
          </p:nvPr>
        </p:nvSpPr>
        <p:spPr>
          <a:xfrm>
            <a:off x="460858" y="188510"/>
            <a:ext cx="8066635" cy="438553"/>
          </a:xfrm>
        </p:spPr>
        <p:txBody>
          <a:bodyPr lIns="68553" tIns="34276" rIns="68553" bIns="34276" anchor="ctr">
            <a:spAutoFit/>
          </a:bodyPr>
          <a:lstStyle/>
          <a:p>
            <a:r>
              <a:rPr lang="en-US" altLang="zh-CN" sz="2400" dirty="0" smtClean="0">
                <a:cs typeface="+mn-cs"/>
              </a:rPr>
              <a:t>Exploit-</a:t>
            </a:r>
            <a:r>
              <a:rPr lang="zh-CN" altLang="en-US" sz="2400" dirty="0" smtClean="0">
                <a:cs typeface="+mn-cs"/>
              </a:rPr>
              <a:t>利用目录遍历访问未授权文件</a:t>
            </a:r>
            <a:endParaRPr lang="zh-CN" altLang="en-US" sz="2400" dirty="0">
              <a:cs typeface="+mn-cs"/>
            </a:endParaRPr>
          </a:p>
        </p:txBody>
      </p:sp>
      <p:sp>
        <p:nvSpPr>
          <p:cNvPr id="12" name="矩形 11"/>
          <p:cNvSpPr/>
          <p:nvPr/>
        </p:nvSpPr>
        <p:spPr>
          <a:xfrm>
            <a:off x="503238" y="925513"/>
            <a:ext cx="4068762" cy="1169551"/>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在一个课程计划查看页面中提供了一个单选框让用户选择想要查看的课程计划</a:t>
            </a:r>
            <a:r>
              <a:rPr lang="en-US" altLang="zh-CN" sz="1400" dirty="0" smtClean="0">
                <a:latin typeface="微软雅黑" pitchFamily="34" charset="-122"/>
                <a:ea typeface="微软雅黑" pitchFamily="34" charset="-122"/>
              </a:rPr>
              <a:t>HTML</a:t>
            </a:r>
            <a:r>
              <a:rPr lang="zh-CN" altLang="en-US" sz="1400" dirty="0" smtClean="0">
                <a:latin typeface="微软雅黑" pitchFamily="34" charset="-122"/>
                <a:ea typeface="微软雅黑" pitchFamily="34" charset="-122"/>
              </a:rPr>
              <a:t>文件。利用后台未对输入的文件路径做校验和限制的漏洞进行目录遍历，访问未授权的文件</a:t>
            </a:r>
            <a:r>
              <a:rPr lang="en-US" altLang="zh-CN" sz="1400" dirty="0" smtClean="0">
                <a:latin typeface="微软雅黑" pitchFamily="34" charset="-122"/>
                <a:ea typeface="微软雅黑" pitchFamily="34" charset="-122"/>
              </a:rPr>
              <a:t>tomcat/conf/tomcat-users.xml</a:t>
            </a:r>
            <a:endParaRPr lang="zh-CN" altLang="en-US" sz="1400" dirty="0">
              <a:latin typeface="微软雅黑" pitchFamily="34" charset="-122"/>
              <a:ea typeface="微软雅黑" pitchFamily="34" charset="-122"/>
            </a:endParaRPr>
          </a:p>
        </p:txBody>
      </p:sp>
      <p:sp>
        <p:nvSpPr>
          <p:cNvPr id="15" name="矩形 14"/>
          <p:cNvSpPr/>
          <p:nvPr/>
        </p:nvSpPr>
        <p:spPr>
          <a:xfrm>
            <a:off x="4678494" y="925513"/>
            <a:ext cx="4057447" cy="1600438"/>
          </a:xfrm>
          <a:prstGeom prst="rect">
            <a:avLst/>
          </a:prstGeom>
          <a:ln>
            <a:solidFill>
              <a:schemeClr val="tx1"/>
            </a:solidFill>
          </a:ln>
        </p:spPr>
        <p:txBody>
          <a:bodyPr wrap="square">
            <a:spAutoFit/>
          </a:bodyPr>
          <a:lstStyle/>
          <a:p>
            <a:r>
              <a:rPr lang="zh-CN" altLang="en-US" sz="1400" b="1" dirty="0" smtClean="0">
                <a:latin typeface="微软雅黑" pitchFamily="34" charset="-122"/>
                <a:ea typeface="微软雅黑" pitchFamily="34" charset="-122"/>
              </a:rPr>
              <a:t>演示步骤：</a:t>
            </a:r>
            <a:endParaRPr lang="en-US" altLang="zh-CN" sz="1400" b="1" dirty="0" smtClean="0">
              <a:latin typeface="微软雅黑" pitchFamily="34" charset="-122"/>
              <a:ea typeface="微软雅黑" pitchFamily="34" charset="-122"/>
            </a:endParaRPr>
          </a:p>
          <a:p>
            <a:pPr marL="177800" indent="-177800">
              <a:buFont typeface="Wingdings" pitchFamily="2" charset="2"/>
              <a:buChar char="Ø"/>
            </a:pPr>
            <a:r>
              <a:rPr lang="zh-CN" altLang="en-US" sz="1400" dirty="0" smtClean="0">
                <a:latin typeface="微软雅黑" pitchFamily="34" charset="-122"/>
                <a:ea typeface="微软雅黑" pitchFamily="34" charset="-122"/>
              </a:rPr>
              <a:t>进入漏洞演示页面，在单选框中任选一个文件</a:t>
            </a:r>
          </a:p>
          <a:p>
            <a:pPr marL="177800" indent="-177800">
              <a:buFont typeface="Wingdings" pitchFamily="2" charset="2"/>
              <a:buChar char="Ø"/>
            </a:pP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view file”</a:t>
            </a:r>
            <a:r>
              <a:rPr lang="zh-CN" altLang="en-US" sz="1400" dirty="0" smtClean="0">
                <a:latin typeface="微软雅黑" pitchFamily="34" charset="-122"/>
                <a:ea typeface="微软雅黑" pitchFamily="34" charset="-122"/>
              </a:rPr>
              <a:t>按钮提交请求。</a:t>
            </a:r>
          </a:p>
          <a:p>
            <a:pPr marL="177800" indent="-177800">
              <a:buFont typeface="Wingdings" pitchFamily="2" charset="2"/>
              <a:buChar char="Ø"/>
            </a:pPr>
            <a:r>
              <a:rPr lang="zh-CN" altLang="en-US" sz="1400" dirty="0" smtClean="0">
                <a:latin typeface="微软雅黑" pitchFamily="34" charset="-122"/>
                <a:ea typeface="微软雅黑" pitchFamily="34" charset="-122"/>
              </a:rPr>
              <a:t>用</a:t>
            </a:r>
            <a:r>
              <a:rPr lang="en-US" altLang="zh-CN" sz="1400" dirty="0" smtClean="0">
                <a:latin typeface="微软雅黑" pitchFamily="34" charset="-122"/>
                <a:ea typeface="微软雅黑" pitchFamily="34" charset="-122"/>
              </a:rPr>
              <a:t>Temper Data</a:t>
            </a:r>
            <a:r>
              <a:rPr lang="zh-CN" altLang="en-US" sz="1400" dirty="0" smtClean="0">
                <a:latin typeface="微软雅黑" pitchFamily="34" charset="-122"/>
                <a:ea typeface="微软雅黑" pitchFamily="34" charset="-122"/>
              </a:rPr>
              <a:t>拦截工具更改请求中的文件名参数，替换成经过</a:t>
            </a:r>
            <a:r>
              <a:rPr lang="en-US" altLang="zh-CN" sz="1400" dirty="0" smtClean="0">
                <a:latin typeface="微软雅黑" pitchFamily="34" charset="-122"/>
                <a:ea typeface="微软雅黑" pitchFamily="34" charset="-122"/>
              </a:rPr>
              <a:t>URL</a:t>
            </a:r>
            <a:r>
              <a:rPr lang="zh-CN" altLang="en-US" sz="1400" dirty="0" smtClean="0">
                <a:latin typeface="微软雅黑" pitchFamily="34" charset="-122"/>
                <a:ea typeface="微软雅黑" pitchFamily="34" charset="-122"/>
              </a:rPr>
              <a:t>编码的“</a:t>
            </a:r>
            <a:r>
              <a:rPr lang="en-US" altLang="zh-CN" sz="1400" dirty="0" smtClean="0">
                <a:latin typeface="微软雅黑" pitchFamily="34" charset="-122"/>
                <a:ea typeface="微软雅黑" pitchFamily="34" charset="-122"/>
              </a:rPr>
              <a:t>../../../conf/tomcat-users.xml”</a:t>
            </a:r>
            <a:r>
              <a:rPr lang="zh-CN" altLang="en-US" sz="1400" dirty="0" smtClean="0">
                <a:latin typeface="微软雅黑" pitchFamily="34" charset="-122"/>
                <a:ea typeface="微软雅黑" pitchFamily="34" charset="-122"/>
              </a:rPr>
              <a:t>，然后提交。</a:t>
            </a:r>
          </a:p>
          <a:p>
            <a:pPr marL="177800" indent="-177800">
              <a:buFont typeface="Wingdings" pitchFamily="2" charset="2"/>
              <a:buChar char="Ø"/>
            </a:pPr>
            <a:r>
              <a:rPr lang="zh-CN" altLang="en-US" sz="1400" dirty="0" smtClean="0">
                <a:latin typeface="微软雅黑" pitchFamily="34" charset="-122"/>
                <a:ea typeface="微软雅黑" pitchFamily="34" charset="-122"/>
              </a:rPr>
              <a:t>页面上显示目标文件的内容。</a:t>
            </a:r>
            <a:endParaRPr lang="en-US" altLang="zh-CN" sz="1400" dirty="0" smtClean="0">
              <a:latin typeface="微软雅黑" pitchFamily="34" charset="-122"/>
              <a:ea typeface="微软雅黑" pitchFamily="34" charset="-122"/>
            </a:endParaRPr>
          </a:p>
        </p:txBody>
      </p:sp>
      <p:sp>
        <p:nvSpPr>
          <p:cNvPr id="20" name="矩形 19"/>
          <p:cNvSpPr/>
          <p:nvPr/>
        </p:nvSpPr>
        <p:spPr>
          <a:xfrm>
            <a:off x="522694" y="2903045"/>
            <a:ext cx="955910" cy="307777"/>
          </a:xfrm>
          <a:prstGeom prst="rect">
            <a:avLst/>
          </a:prstGeom>
        </p:spPr>
        <p:txBody>
          <a:bodyPr wrap="square">
            <a:spAutoFit/>
          </a:bodyPr>
          <a:lstStyle/>
          <a:p>
            <a:r>
              <a:rPr lang="zh-CN" altLang="en-US" sz="1400" b="1" dirty="0" smtClean="0">
                <a:latin typeface="微软雅黑" pitchFamily="34" charset="-122"/>
                <a:ea typeface="微软雅黑" pitchFamily="34" charset="-122"/>
              </a:rPr>
              <a:t>执行结果：</a:t>
            </a:r>
            <a:endParaRPr lang="en-US" altLang="zh-CN" sz="1400" b="1" dirty="0" smtClean="0">
              <a:latin typeface="微软雅黑" pitchFamily="34" charset="-122"/>
              <a:ea typeface="微软雅黑" pitchFamily="34" charset="-122"/>
            </a:endParaRPr>
          </a:p>
        </p:txBody>
      </p:sp>
      <p:sp>
        <p:nvSpPr>
          <p:cNvPr id="21" name="矩形 20"/>
          <p:cNvSpPr/>
          <p:nvPr/>
        </p:nvSpPr>
        <p:spPr>
          <a:xfrm>
            <a:off x="6253398" y="3944598"/>
            <a:ext cx="2385776" cy="738664"/>
          </a:xfrm>
          <a:prstGeom prst="rect">
            <a:avLst/>
          </a:prstGeom>
        </p:spPr>
        <p:txBody>
          <a:bodyPr wrap="square">
            <a:spAutoFit/>
          </a:bodyPr>
          <a:lstStyle/>
          <a:p>
            <a:r>
              <a:rPr lang="zh-CN" altLang="en-US" sz="1400" dirty="0" smtClean="0">
                <a:latin typeface="微软雅黑" pitchFamily="34" charset="-122"/>
                <a:ea typeface="微软雅黑" pitchFamily="34" charset="-122"/>
              </a:rPr>
              <a:t>备注：本示例来源于</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的</a:t>
            </a:r>
            <a:r>
              <a:rPr lang="en-US" altLang="zh-CN" sz="1400" dirty="0" smtClean="0">
                <a:latin typeface="微软雅黑" pitchFamily="34" charset="-122"/>
                <a:ea typeface="微软雅黑" pitchFamily="34" charset="-122"/>
              </a:rPr>
              <a:t>WebGoat</a:t>
            </a:r>
            <a:r>
              <a:rPr lang="zh-CN" altLang="en-US" sz="1400" dirty="0" smtClean="0">
                <a:latin typeface="微软雅黑" pitchFamily="34" charset="-122"/>
                <a:ea typeface="微软雅黑" pitchFamily="34" charset="-122"/>
              </a:rPr>
              <a:t>开源项目</a:t>
            </a:r>
            <a:endParaRPr lang="en-US" altLang="zh-CN" sz="1400" dirty="0" smtClean="0">
              <a:latin typeface="微软雅黑" pitchFamily="34" charset="-122"/>
              <a:ea typeface="微软雅黑" pitchFamily="34" charset="-122"/>
            </a:endParaRPr>
          </a:p>
        </p:txBody>
      </p:sp>
      <p:sp>
        <p:nvSpPr>
          <p:cNvPr id="564228" name="Rectangle 4"/>
          <p:cNvSpPr>
            <a:spLocks noChangeArrowheads="1"/>
          </p:cNvSpPr>
          <p:nvPr/>
        </p:nvSpPr>
        <p:spPr bwMode="auto">
          <a:xfrm>
            <a:off x="512966" y="2095064"/>
            <a:ext cx="4068762" cy="253916"/>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File f =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File((dir +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file).replaceAll(</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graphicFrame>
        <p:nvGraphicFramePr>
          <p:cNvPr id="564229" name="Object 5"/>
          <p:cNvGraphicFramePr>
            <a:graphicFrameLocks noChangeAspect="1"/>
          </p:cNvGraphicFramePr>
          <p:nvPr/>
        </p:nvGraphicFramePr>
        <p:xfrm>
          <a:off x="503238" y="2348980"/>
          <a:ext cx="3816350" cy="378042"/>
        </p:xfrm>
        <a:graphic>
          <a:graphicData uri="http://schemas.openxmlformats.org/presentationml/2006/ole">
            <p:oleObj spid="_x0000_s3074" name="包装程序外壳对象" showAsIcon="1" r:id="rId4" imgW="5943600" imgH="712440" progId="Package">
              <p:embed/>
            </p:oleObj>
          </a:graphicData>
        </a:graphic>
      </p:graphicFrame>
      <p:graphicFrame>
        <p:nvGraphicFramePr>
          <p:cNvPr id="16" name="Object 2"/>
          <p:cNvGraphicFramePr>
            <a:graphicFrameLocks noChangeAspect="1"/>
          </p:cNvGraphicFramePr>
          <p:nvPr/>
        </p:nvGraphicFramePr>
        <p:xfrm>
          <a:off x="6391582" y="2968361"/>
          <a:ext cx="2016224" cy="661280"/>
        </p:xfrm>
        <a:graphic>
          <a:graphicData uri="http://schemas.openxmlformats.org/presentationml/2006/ole">
            <p:oleObj spid="_x0000_s3075" name="包装程序外壳对象" showAsIcon="1" r:id="rId5" imgW="1362240" imgH="466560" progId="Package">
              <p:embed/>
            </p:oleObj>
          </a:graphicData>
        </a:graphic>
      </p:graphicFrame>
      <p:pic>
        <p:nvPicPr>
          <p:cNvPr id="564231" name="Picture 7"/>
          <p:cNvPicPr>
            <a:picLocks noChangeAspect="1" noChangeArrowheads="1"/>
          </p:cNvPicPr>
          <p:nvPr/>
        </p:nvPicPr>
        <p:blipFill>
          <a:blip r:embed="rId6" cstate="print"/>
          <a:srcRect/>
          <a:stretch>
            <a:fillRect/>
          </a:stretch>
        </p:blipFill>
        <p:spPr bwMode="auto">
          <a:xfrm>
            <a:off x="1478604" y="2977844"/>
            <a:ext cx="4543425" cy="156617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4228"/>
                                        </p:tgtEl>
                                        <p:attrNameLst>
                                          <p:attrName>style.visibility</p:attrName>
                                        </p:attrNameLst>
                                      </p:cBhvr>
                                      <p:to>
                                        <p:strVal val="visible"/>
                                      </p:to>
                                    </p:set>
                                    <p:animEffect transition="in" filter="blinds(horizontal)">
                                      <p:cBhvr>
                                        <p:cTn id="10" dur="500"/>
                                        <p:tgtEl>
                                          <p:spTgt spid="564228"/>
                                        </p:tgtEl>
                                      </p:cBhvr>
                                    </p:animEffect>
                                  </p:childTnLst>
                                </p:cTn>
                              </p:par>
                              <p:par>
                                <p:cTn id="11" presetID="3" presetClass="entr" presetSubtype="10" fill="hold" nodeType="withEffect">
                                  <p:stCondLst>
                                    <p:cond delay="0"/>
                                  </p:stCondLst>
                                  <p:childTnLst>
                                    <p:set>
                                      <p:cBhvr>
                                        <p:cTn id="12" dur="1" fill="hold">
                                          <p:stCondLst>
                                            <p:cond delay="0"/>
                                          </p:stCondLst>
                                        </p:cTn>
                                        <p:tgtEl>
                                          <p:spTgt spid="564229"/>
                                        </p:tgtEl>
                                        <p:attrNameLst>
                                          <p:attrName>style.visibility</p:attrName>
                                        </p:attrNameLst>
                                      </p:cBhvr>
                                      <p:to>
                                        <p:strVal val="visible"/>
                                      </p:to>
                                    </p:set>
                                    <p:animEffect transition="in" filter="blinds(horizontal)">
                                      <p:cBhvr>
                                        <p:cTn id="13" dur="500"/>
                                        <p:tgtEl>
                                          <p:spTgt spid="56422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nodePh="1">
                                  <p:stCondLst>
                                    <p:cond delay="0"/>
                                  </p:stCondLst>
                                  <p:endCondLst>
                                    <p:cond evt="begin" delay="0">
                                      <p:tn val="22"/>
                                    </p:cond>
                                  </p:end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564231"/>
                                        </p:tgtEl>
                                        <p:attrNameLst>
                                          <p:attrName>style.visibility</p:attrName>
                                        </p:attrNameLst>
                                      </p:cBhvr>
                                      <p:to>
                                        <p:strVal val="visible"/>
                                      </p:to>
                                    </p:set>
                                    <p:animEffect transition="in" filter="blinds(horizontal)">
                                      <p:cBhvr>
                                        <p:cTn id="36" dur="500"/>
                                        <p:tgtEl>
                                          <p:spTgt spid="564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2" grpId="0" animBg="1"/>
      <p:bldP spid="15" grpId="0" animBg="1"/>
      <p:bldP spid="20" grpId="0"/>
      <p:bldP spid="21" grpId="0"/>
      <p:bldP spid="5642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外部输入路径验证前未进行标准化</a:t>
            </a:r>
          </a:p>
        </p:txBody>
      </p:sp>
      <p:sp>
        <p:nvSpPr>
          <p:cNvPr id="4" name="Rectangle 2"/>
          <p:cNvSpPr>
            <a:spLocks noChangeArrowheads="1"/>
          </p:cNvSpPr>
          <p:nvPr/>
        </p:nvSpPr>
        <p:spPr bwMode="auto">
          <a:xfrm>
            <a:off x="3619500" y="1796885"/>
            <a:ext cx="5019675" cy="2492990"/>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dirty="0" smtClean="0">
              <a:solidFill>
                <a:srgbClr val="3F7F5F"/>
              </a:solidFill>
              <a:latin typeface="微软雅黑" pitchFamily="34" charset="-122"/>
              <a:ea typeface="微软雅黑" pitchFamily="34" charset="-122"/>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static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main(String[] arg)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R="0" lvl="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 f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File(System.getProperty(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"user.home"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p>
          <a:p>
            <a:pPr marR="0" lvl="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nsolas"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System.getProperty(</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"file.separator"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 arg[0]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String absPath = f.getAbsolutePath();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(!isInSecureDir(Paths.get(absPath)))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(!validate(absPath)) {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nsolas" pitchFamily="49" charset="0"/>
              </a:rPr>
              <a:t>// Validation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IllegalArgumentException();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5" name="Rectangle 3"/>
          <p:cNvSpPr txBox="1">
            <a:spLocks noChangeArrowheads="1"/>
          </p:cNvSpPr>
          <p:nvPr/>
        </p:nvSpPr>
        <p:spPr bwMode="auto">
          <a:xfrm>
            <a:off x="343163" y="829706"/>
            <a:ext cx="8447546" cy="697757"/>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marL="93663" indent="-93663">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虽然这里做了输入校验，但是校验前未对路径做标准化，很可能导致校验被快捷方式、符号链接等方式绕过。</a:t>
            </a: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97792" y="3158032"/>
            <a:ext cx="2664296" cy="792088"/>
          </a:xfrm>
          <a:prstGeom prst="wedgeRectCallout">
            <a:avLst>
              <a:gd name="adj1" fmla="val 74950"/>
              <a:gd name="adj2" fmla="val -12132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getAbsolutePath()</a:t>
            </a:r>
            <a:r>
              <a:rPr lang="zh-CN" altLang="zh-CN" sz="1200" dirty="0" smtClean="0">
                <a:latin typeface="微软雅黑" pitchFamily="34" charset="-122"/>
                <a:ea typeface="微软雅黑" pitchFamily="34" charset="-122"/>
              </a:rPr>
              <a:t>方法</a:t>
            </a:r>
            <a:r>
              <a:rPr lang="zh-CN" altLang="en-US" sz="1200" dirty="0" smtClean="0">
                <a:latin typeface="微软雅黑" pitchFamily="34" charset="-122"/>
                <a:ea typeface="微软雅黑" pitchFamily="34" charset="-122"/>
              </a:rPr>
              <a:t>用来获取文件的绝对路径，但不会解析符号链接、别名、快捷方式</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74474" y="1976876"/>
            <a:ext cx="5064702" cy="2564961"/>
          </a:xfrm>
          <a:prstGeom prst="rect">
            <a:avLst/>
          </a:prstGeom>
          <a:solidFill>
            <a:schemeClr val="bg1">
              <a:lumMod val="85000"/>
            </a:schemeClr>
          </a:solidFill>
        </p:spPr>
        <p:txBody>
          <a:bodyPr wrap="square" rtlCol="0">
            <a:spAutoFit/>
          </a:bodyPr>
          <a:lstStyle/>
          <a:p>
            <a:pPr lvl="0"/>
            <a:r>
              <a:rPr lang="en-US" altLang="zh-CN" sz="1200" dirty="0" smtClean="0">
                <a:solidFill>
                  <a:srgbClr val="3F7F5F"/>
                </a:solidFill>
                <a:latin typeface="微软雅黑" pitchFamily="34" charset="-122"/>
                <a:ea typeface="微软雅黑" pitchFamily="34" charset="-122"/>
                <a:cs typeface="Consolas" pitchFamily="49" charset="0"/>
              </a:rPr>
              <a:t>//</a:t>
            </a:r>
            <a:r>
              <a:rPr lang="zh-CN" altLang="en-US" sz="1200" dirty="0" smtClean="0">
                <a:solidFill>
                  <a:srgbClr val="3F7F5F"/>
                </a:solidFill>
                <a:latin typeface="微软雅黑" pitchFamily="34" charset="-122"/>
                <a:ea typeface="微软雅黑" pitchFamily="34" charset="-122"/>
                <a:cs typeface="Consolas" pitchFamily="49" charset="0"/>
              </a:rPr>
              <a:t>示例代码</a:t>
            </a:r>
            <a:endParaRPr lang="en-US" altLang="zh-CN" sz="1200" b="1" dirty="0" smtClean="0">
              <a:solidFill>
                <a:srgbClr val="7F0055"/>
              </a:solidFill>
              <a:latin typeface="微软雅黑" pitchFamily="34" charset="-122"/>
              <a:ea typeface="微软雅黑" pitchFamily="34" charset="-122"/>
              <a:cs typeface="Consolas" pitchFamily="49" charset="0"/>
            </a:endParaRPr>
          </a:p>
          <a:p>
            <a:r>
              <a:rPr lang="en-US" altLang="zh-CN" sz="1200" b="1" dirty="0" smtClean="0">
                <a:solidFill>
                  <a:srgbClr val="7F0055"/>
                </a:solidFill>
                <a:latin typeface="微软雅黑" pitchFamily="34" charset="-122"/>
                <a:ea typeface="微软雅黑" pitchFamily="34" charset="-122"/>
                <a:cs typeface="Consolas" pitchFamily="49" charset="0"/>
              </a:rPr>
              <a:t>public static void main </a:t>
            </a:r>
            <a:r>
              <a:rPr lang="en-US" altLang="zh-CN" sz="1200" dirty="0" smtClean="0">
                <a:latin typeface="微软雅黑" pitchFamily="34" charset="-122"/>
                <a:ea typeface="微软雅黑" pitchFamily="34" charset="-122"/>
              </a:rPr>
              <a:t>(String[] args) throws IOException {</a:t>
            </a:r>
          </a:p>
          <a:p>
            <a:r>
              <a:rPr lang="en-US" altLang="zh-CN" sz="1200" dirty="0" smtClean="0">
                <a:latin typeface="微软雅黑" pitchFamily="34" charset="-122"/>
                <a:ea typeface="微软雅黑" pitchFamily="34" charset="-122"/>
              </a:rPr>
              <a:t>         File f =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File(System.getProperty("</a:t>
            </a:r>
            <a:r>
              <a:rPr lang="en-US" altLang="zh-CN" sz="1200" dirty="0" smtClean="0">
                <a:solidFill>
                  <a:srgbClr val="2A00FF"/>
                </a:solidFill>
                <a:latin typeface="微软雅黑" pitchFamily="34" charset="-122"/>
                <a:ea typeface="微软雅黑" pitchFamily="34" charset="-122"/>
                <a:cs typeface="Consolas" pitchFamily="49" charset="0"/>
              </a:rPr>
              <a:t>user.home</a:t>
            </a:r>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 System.getProperty("</a:t>
            </a:r>
            <a:r>
              <a:rPr lang="en-US" altLang="zh-CN" sz="1200" dirty="0" smtClean="0">
                <a:solidFill>
                  <a:srgbClr val="2A00FF"/>
                </a:solidFill>
                <a:latin typeface="微软雅黑" pitchFamily="34" charset="-122"/>
                <a:ea typeface="微软雅黑" pitchFamily="34" charset="-122"/>
                <a:cs typeface="Consolas" pitchFamily="49" charset="0"/>
              </a:rPr>
              <a:t>file.separator</a:t>
            </a:r>
            <a:r>
              <a:rPr lang="en-US" altLang="zh-CN" sz="1200" dirty="0" smtClean="0">
                <a:latin typeface="微软雅黑" pitchFamily="34" charset="-122"/>
                <a:ea typeface="微软雅黑" pitchFamily="34" charset="-122"/>
              </a:rPr>
              <a:t>")+ args[0]);</a:t>
            </a:r>
          </a:p>
          <a:p>
            <a:r>
              <a:rPr lang="en-US" altLang="zh-CN" sz="1200" dirty="0" smtClean="0">
                <a:latin typeface="微软雅黑" pitchFamily="34" charset="-122"/>
                <a:ea typeface="微软雅黑" pitchFamily="34" charset="-122"/>
              </a:rPr>
              <a:t>        </a:t>
            </a:r>
            <a:r>
              <a:rPr lang="en-US" altLang="zh-CN" sz="1200" b="1" dirty="0" smtClean="0">
                <a:solidFill>
                  <a:srgbClr val="000000"/>
                </a:solidFill>
                <a:latin typeface="微软雅黑" pitchFamily="34" charset="-122"/>
                <a:ea typeface="微软雅黑" pitchFamily="34" charset="-122"/>
                <a:cs typeface="Consolas" pitchFamily="49" charset="0"/>
              </a:rPr>
              <a:t>String canonicalPath = f.getCanonicalPath();</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 </a:t>
            </a:r>
            <a:r>
              <a:rPr lang="en-US" altLang="zh-CN" sz="1200" dirty="0" smtClean="0">
                <a:latin typeface="微软雅黑" pitchFamily="34" charset="-122"/>
                <a:ea typeface="微软雅黑" pitchFamily="34" charset="-122"/>
              </a:rPr>
              <a:t>(!isInSecureDir(Paths.get(canonicalPath)))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if</a:t>
            </a:r>
            <a:r>
              <a:rPr lang="en-US" altLang="zh-CN" sz="1200" dirty="0" smtClean="0">
                <a:latin typeface="微软雅黑" pitchFamily="34" charset="-122"/>
                <a:ea typeface="微软雅黑" pitchFamily="34" charset="-122"/>
              </a:rPr>
              <a:t> (!validate(canonicalPath)) {  </a:t>
            </a:r>
            <a:r>
              <a:rPr lang="en-US" altLang="zh-CN" sz="1200" dirty="0" smtClean="0">
                <a:solidFill>
                  <a:srgbClr val="3F7F5F"/>
                </a:solidFill>
                <a:latin typeface="微软雅黑" pitchFamily="34" charset="-122"/>
                <a:ea typeface="微软雅黑" pitchFamily="34" charset="-122"/>
                <a:cs typeface="Consolas" pitchFamily="49" charset="0"/>
              </a:rPr>
              <a:t>// Validation</a:t>
            </a:r>
          </a:p>
          <a:p>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throw</a:t>
            </a:r>
            <a:r>
              <a:rPr lang="en-US" altLang="zh-CN" sz="1200" dirty="0" smtClean="0">
                <a:latin typeface="微软雅黑" pitchFamily="34" charset="-122"/>
                <a:ea typeface="微软雅黑" pitchFamily="34" charset="-122"/>
              </a:rPr>
              <a:t> </a:t>
            </a:r>
            <a:r>
              <a:rPr lang="en-US" altLang="zh-CN" sz="1200" b="1" dirty="0" smtClean="0">
                <a:solidFill>
                  <a:srgbClr val="7F0055"/>
                </a:solidFill>
                <a:latin typeface="微软雅黑" pitchFamily="34" charset="-122"/>
                <a:ea typeface="微软雅黑" pitchFamily="34" charset="-122"/>
                <a:cs typeface="Consolas" pitchFamily="49" charset="0"/>
              </a:rPr>
              <a:t>new</a:t>
            </a:r>
            <a:r>
              <a:rPr lang="en-US" altLang="zh-CN" sz="1200" dirty="0" smtClean="0">
                <a:latin typeface="微软雅黑" pitchFamily="34" charset="-122"/>
                <a:ea typeface="微软雅黑" pitchFamily="34" charset="-122"/>
              </a:rPr>
              <a:t> IllegalArgumentException();</a:t>
            </a:r>
          </a:p>
          <a:p>
            <a:r>
              <a:rPr lang="en-US" altLang="zh-CN" sz="1200" dirty="0" smtClean="0">
                <a:latin typeface="微软雅黑" pitchFamily="34" charset="-122"/>
                <a:ea typeface="微软雅黑" pitchFamily="34" charset="-122"/>
              </a:rPr>
              <a:t>         }</a:t>
            </a:r>
          </a:p>
          <a:p>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dirty="0" smtClean="0">
                <a:cs typeface="+mn-cs"/>
              </a:rPr>
              <a:t>验证时使用文件的标准路径</a:t>
            </a:r>
            <a:endParaRPr lang="zh-CN" altLang="en-US" sz="2400" dirty="0" smtClean="0">
              <a:cs typeface="+mn-cs"/>
            </a:endParaRPr>
          </a:p>
        </p:txBody>
      </p:sp>
      <p:sp>
        <p:nvSpPr>
          <p:cNvPr id="5" name="Rectangle 3"/>
          <p:cNvSpPr txBox="1">
            <a:spLocks noChangeArrowheads="1"/>
          </p:cNvSpPr>
          <p:nvPr/>
        </p:nvSpPr>
        <p:spPr bwMode="auto">
          <a:xfrm>
            <a:off x="432040" y="867144"/>
            <a:ext cx="8207135" cy="139345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b="1"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路径在验证时会有很多干扰因素，如相对路径与绝对路径，路经中的“</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”和“</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”，路径中的符号链接、硬链接、快捷路径、别名等。另外，同一个文件可能有不同的表达方式，所以在验证路径时需要对路径进行标准化</a:t>
            </a:r>
            <a:r>
              <a:rPr lang="en-US" altLang="zh-CN" sz="1600" dirty="0" smtClean="0">
                <a:latin typeface="微软雅黑" pitchFamily="34" charset="-122"/>
                <a:ea typeface="微软雅黑" pitchFamily="34" charset="-122"/>
              </a:rPr>
              <a:t>(canonicalization )</a:t>
            </a:r>
            <a:r>
              <a:rPr lang="zh-CN" altLang="zh-CN" sz="1600" dirty="0" smtClean="0">
                <a:latin typeface="微软雅黑" pitchFamily="34" charset="-122"/>
                <a:ea typeface="微软雅黑" pitchFamily="34" charset="-122"/>
              </a:rPr>
              <a:t>，使得路径表达</a:t>
            </a:r>
            <a:r>
              <a:rPr lang="zh-CN" altLang="en-US" sz="1600" dirty="0" smtClean="0">
                <a:latin typeface="微软雅黑" pitchFamily="34" charset="-122"/>
                <a:ea typeface="微软雅黑" pitchFamily="34" charset="-122"/>
              </a:rPr>
              <a:t>标准</a:t>
            </a:r>
            <a:r>
              <a:rPr lang="zh-CN" altLang="zh-CN" sz="1600" dirty="0" smtClean="0">
                <a:latin typeface="微软雅黑" pitchFamily="34" charset="-122"/>
                <a:ea typeface="微软雅黑" pitchFamily="34" charset="-122"/>
              </a:rPr>
              <a:t>化后进行无歧义的比较</a:t>
            </a:r>
            <a:r>
              <a:rPr lang="zh-CN" altLang="en-US" sz="1600" dirty="0" smtClean="0">
                <a:latin typeface="微软雅黑" pitchFamily="34" charset="-122"/>
                <a:ea typeface="微软雅黑" pitchFamily="34" charset="-122"/>
              </a:rPr>
              <a:t>。</a:t>
            </a:r>
          </a:p>
          <a:p>
            <a:pPr marL="342900" indent="-342900">
              <a:lnSpc>
                <a:spcPct val="140000"/>
              </a:lnSpc>
              <a:buClr>
                <a:srgbClr val="777777"/>
              </a:buClr>
              <a:buSzPct val="60000"/>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a:p>
            <a:pPr marL="342900" indent="-342900">
              <a:lnSpc>
                <a:spcPct val="140000"/>
              </a:lnSpc>
              <a:buClr>
                <a:srgbClr val="777777"/>
              </a:buClr>
              <a:buSzPct val="60000"/>
              <a:buFont typeface="Wingdings" pitchFamily="2" charset="2"/>
              <a:buNone/>
              <a:defRPr/>
            </a:pPr>
            <a:endParaRPr lang="en-US" altLang="zh-CN" sz="1600" kern="0" dirty="0" smtClean="0">
              <a:solidFill>
                <a:srgbClr val="000000"/>
              </a:solidFill>
              <a:latin typeface="微软雅黑" pitchFamily="34" charset="-122"/>
              <a:ea typeface="微软雅黑" pitchFamily="34" charset="-122"/>
              <a:cs typeface="Courier New" pitchFamily="49" charset="0"/>
            </a:endParaRPr>
          </a:p>
        </p:txBody>
      </p:sp>
      <p:sp>
        <p:nvSpPr>
          <p:cNvPr id="6" name="矩形标注 5"/>
          <p:cNvSpPr/>
          <p:nvPr/>
        </p:nvSpPr>
        <p:spPr bwMode="auto">
          <a:xfrm>
            <a:off x="622542" y="2676937"/>
            <a:ext cx="2664296" cy="792088"/>
          </a:xfrm>
          <a:prstGeom prst="wedgeRectCallout">
            <a:avLst>
              <a:gd name="adj1" fmla="val 87226"/>
              <a:gd name="adj2" fmla="val -1002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en-US" altLang="zh-CN" sz="1200" dirty="0" smtClean="0">
                <a:latin typeface="微软雅黑" pitchFamily="34" charset="-122"/>
                <a:ea typeface="微软雅黑" pitchFamily="34" charset="-122"/>
              </a:rPr>
              <a:t>getCanonicalPath() </a:t>
            </a:r>
            <a:r>
              <a:rPr lang="zh-CN" altLang="en-US" sz="1200" dirty="0" smtClean="0">
                <a:latin typeface="微软雅黑" pitchFamily="34" charset="-122"/>
                <a:ea typeface="微软雅黑" pitchFamily="34" charset="-122"/>
              </a:rPr>
              <a:t>方法解析文件别名、快捷方式、符号链接、以及“</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”符号，从而返回文件的标准全路径</a:t>
            </a:r>
            <a:endParaRPr lang="zh-CN" altLang="zh-CN" sz="1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3190" y="1709084"/>
            <a:ext cx="6342869" cy="1533866"/>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敏感数据保护</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031150" y="2714386"/>
            <a:ext cx="2096592" cy="1739900"/>
            <a:chOff x="2193925" y="3389313"/>
            <a:chExt cx="1463675" cy="1594994"/>
          </a:xfrm>
        </p:grpSpPr>
        <p:sp>
          <p:nvSpPr>
            <p:cNvPr id="37"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8"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zh-CN" altLang="en-US" sz="1200" dirty="0" smtClean="0">
                  <a:solidFill>
                    <a:srgbClr val="000000"/>
                  </a:solidFill>
                </a:rPr>
                <a:t>除了语言本身提供的特性与安全机制之外，还需要一套规范来杜绝一些不安全的编码实践导致代码易被攻击与利用</a:t>
              </a:r>
              <a:endParaRPr kumimoji="1" lang="de-DE" altLang="en-US" sz="1200" b="0" dirty="0">
                <a:solidFill>
                  <a:srgbClr val="000000"/>
                </a:solidFill>
              </a:endParaRPr>
            </a:p>
          </p:txBody>
        </p:sp>
      </p:grpSp>
      <p:grpSp>
        <p:nvGrpSpPr>
          <p:cNvPr id="33" name="组合 32"/>
          <p:cNvGrpSpPr/>
          <p:nvPr/>
        </p:nvGrpSpPr>
        <p:grpSpPr>
          <a:xfrm>
            <a:off x="3463636" y="2714386"/>
            <a:ext cx="2096592" cy="1739900"/>
            <a:chOff x="2193925" y="3389313"/>
            <a:chExt cx="1463675" cy="1594994"/>
          </a:xfrm>
        </p:grpSpPr>
        <p:sp>
          <p:nvSpPr>
            <p:cNvPr id="34"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5"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en-US" altLang="zh-CN" sz="1200" dirty="0" smtClean="0">
                  <a:solidFill>
                    <a:srgbClr val="000000"/>
                  </a:solidFill>
                </a:rPr>
                <a:t>Java</a:t>
              </a:r>
              <a:r>
                <a:rPr kumimoji="1" lang="zh-CN" altLang="en-US" sz="1200" dirty="0" smtClean="0">
                  <a:solidFill>
                    <a:srgbClr val="000000"/>
                  </a:solidFill>
                </a:rPr>
                <a:t>平台提供了一套全面细致的安全机制来支持认证、加密、授权、访问控制的实现</a:t>
              </a:r>
              <a:endParaRPr kumimoji="1" lang="de-DE" altLang="en-US" sz="1200" b="0" dirty="0">
                <a:solidFill>
                  <a:srgbClr val="000000"/>
                </a:solidFill>
              </a:endParaRPr>
            </a:p>
          </p:txBody>
        </p:sp>
      </p:grpSp>
      <p:grpSp>
        <p:nvGrpSpPr>
          <p:cNvPr id="32" name="组合 31"/>
          <p:cNvGrpSpPr/>
          <p:nvPr/>
        </p:nvGrpSpPr>
        <p:grpSpPr>
          <a:xfrm>
            <a:off x="812123" y="2714386"/>
            <a:ext cx="2096592" cy="1739900"/>
            <a:chOff x="2193925" y="3389313"/>
            <a:chExt cx="1463675" cy="1594994"/>
          </a:xfrm>
        </p:grpSpPr>
        <p:sp>
          <p:nvSpPr>
            <p:cNvPr id="30" name="Freeform 3"/>
            <p:cNvSpPr>
              <a:spLocks/>
            </p:cNvSpPr>
            <p:nvPr/>
          </p:nvSpPr>
          <p:spPr bwMode="auto">
            <a:xfrm>
              <a:off x="2193925" y="3389313"/>
              <a:ext cx="1463675" cy="1104900"/>
            </a:xfrm>
            <a:custGeom>
              <a:avLst/>
              <a:gdLst/>
              <a:ahLst/>
              <a:cxnLst>
                <a:cxn ang="0">
                  <a:pos x="582" y="0"/>
                </a:cxn>
                <a:cxn ang="0">
                  <a:pos x="0" y="1020"/>
                </a:cxn>
                <a:cxn ang="0">
                  <a:pos x="1152" y="1020"/>
                </a:cxn>
                <a:cxn ang="0">
                  <a:pos x="582" y="0"/>
                </a:cxn>
              </a:cxnLst>
              <a:rect l="0" t="0" r="r" b="b"/>
              <a:pathLst>
                <a:path w="1152" h="1020">
                  <a:moveTo>
                    <a:pt x="582" y="0"/>
                  </a:moveTo>
                  <a:lnTo>
                    <a:pt x="0" y="1020"/>
                  </a:lnTo>
                  <a:lnTo>
                    <a:pt x="1152" y="1020"/>
                  </a:lnTo>
                  <a:lnTo>
                    <a:pt x="582" y="0"/>
                  </a:lnTo>
                  <a:close/>
                </a:path>
              </a:pathLst>
            </a:custGeom>
            <a:gradFill rotWithShape="0">
              <a:gsLst>
                <a:gs pos="0">
                  <a:srgbClr val="FFFFFF"/>
                </a:gs>
                <a:gs pos="100000">
                  <a:srgbClr val="FFFFFF">
                    <a:gamma/>
                    <a:shade val="46275"/>
                    <a:invGamma/>
                  </a:srgbClr>
                </a:gs>
              </a:gsLst>
              <a:lin ang="5400000" scaled="1"/>
            </a:gradFill>
            <a:ln w="6350" cap="flat" cmpd="sng">
              <a:noFill/>
              <a:prstDash val="solid"/>
              <a:round/>
              <a:headEnd type="none" w="med" len="med"/>
              <a:tailEnd type="none" w="med" len="med"/>
            </a:ln>
            <a:effectLst/>
          </p:spPr>
          <p:txBody>
            <a:bodyPr wrap="none" bIns="0" anchor="ctr"/>
            <a:lstStyle/>
            <a:p>
              <a:endParaRPr lang="zh-CN" altLang="en-US"/>
            </a:p>
          </p:txBody>
        </p:sp>
        <p:sp>
          <p:nvSpPr>
            <p:cNvPr id="31" name="Rectangle 14"/>
            <p:cNvSpPr>
              <a:spLocks noChangeArrowheads="1"/>
            </p:cNvSpPr>
            <p:nvPr/>
          </p:nvSpPr>
          <p:spPr bwMode="auto">
            <a:xfrm>
              <a:off x="2195513" y="4090544"/>
              <a:ext cx="1458912" cy="893763"/>
            </a:xfrm>
            <a:prstGeom prst="rect">
              <a:avLst/>
            </a:prstGeom>
            <a:gradFill rotWithShape="1">
              <a:gsLst>
                <a:gs pos="0">
                  <a:schemeClr val="bg1">
                    <a:gamma/>
                    <a:shade val="86275"/>
                    <a:invGamma/>
                  </a:schemeClr>
                </a:gs>
                <a:gs pos="50000">
                  <a:schemeClr val="bg1"/>
                </a:gs>
                <a:gs pos="100000">
                  <a:schemeClr val="bg1">
                    <a:gamma/>
                    <a:shade val="86275"/>
                    <a:invGamma/>
                  </a:schemeClr>
                </a:gs>
              </a:gsLst>
              <a:lin ang="5400000" scaled="1"/>
            </a:gradFill>
            <a:ln w="28575" algn="ctr">
              <a:solidFill>
                <a:srgbClr val="C0C0C0"/>
              </a:solidFill>
              <a:miter lim="800000"/>
              <a:headEnd/>
              <a:tailEnd/>
            </a:ln>
            <a:effectLst>
              <a:outerShdw dist="35921" dir="2700000" algn="ctr" rotWithShape="0">
                <a:schemeClr val="bg2"/>
              </a:outerShdw>
            </a:effectLst>
          </p:spPr>
          <p:txBody>
            <a:bodyPr wrap="square" anchor="t" anchorCtr="0"/>
            <a:lstStyle/>
            <a:p>
              <a:pPr eaLnBrk="0" hangingPunct="0">
                <a:lnSpc>
                  <a:spcPts val="1400"/>
                </a:lnSpc>
                <a:spcBef>
                  <a:spcPct val="50000"/>
                </a:spcBef>
              </a:pPr>
              <a:r>
                <a:rPr kumimoji="1" lang="en-US" altLang="en-US" sz="1200" dirty="0" smtClean="0">
                  <a:solidFill>
                    <a:srgbClr val="000000"/>
                  </a:solidFill>
                </a:rPr>
                <a:t>Java</a:t>
              </a:r>
              <a:r>
                <a:rPr kumimoji="1" lang="zh-CN" altLang="en-US" sz="1200" dirty="0" smtClean="0">
                  <a:solidFill>
                    <a:srgbClr val="000000"/>
                  </a:solidFill>
                </a:rPr>
                <a:t>语言以及</a:t>
              </a:r>
              <a:r>
                <a:rPr kumimoji="1" lang="en-US" altLang="zh-CN" sz="1200" dirty="0" smtClean="0">
                  <a:solidFill>
                    <a:srgbClr val="000000"/>
                  </a:solidFill>
                </a:rPr>
                <a:t>JVM</a:t>
              </a:r>
              <a:r>
                <a:rPr kumimoji="1" lang="zh-CN" altLang="en-US" sz="1200" dirty="0" smtClean="0">
                  <a:solidFill>
                    <a:srgbClr val="000000"/>
                  </a:solidFill>
                </a:rPr>
                <a:t>本身提供了一些特性，免除或减少了一些常见的编程错误的发生，如</a:t>
              </a:r>
              <a:r>
                <a:rPr kumimoji="1" lang="en-US" altLang="zh-CN" sz="1200" dirty="0" smtClean="0">
                  <a:solidFill>
                    <a:srgbClr val="000000"/>
                  </a:solidFill>
                </a:rPr>
                <a:t>Java</a:t>
              </a:r>
              <a:r>
                <a:rPr kumimoji="1" lang="zh-CN" altLang="en-US" sz="1200" dirty="0" smtClean="0">
                  <a:solidFill>
                    <a:srgbClr val="000000"/>
                  </a:solidFill>
                </a:rPr>
                <a:t>中没有缓冲区溢出的编码问题</a:t>
              </a:r>
              <a:endParaRPr kumimoji="1" lang="de-DE" altLang="en-US" sz="1200" b="0" dirty="0">
                <a:solidFill>
                  <a:srgbClr val="000000"/>
                </a:solidFill>
              </a:endParaRPr>
            </a:p>
          </p:txBody>
        </p:sp>
      </p:grpSp>
      <p:sp>
        <p:nvSpPr>
          <p:cNvPr id="2" name="标题 1"/>
          <p:cNvSpPr>
            <a:spLocks noGrp="1"/>
          </p:cNvSpPr>
          <p:nvPr>
            <p:ph type="title"/>
          </p:nvPr>
        </p:nvSpPr>
        <p:spPr>
          <a:xfrm>
            <a:off x="461226" y="223438"/>
            <a:ext cx="8066635" cy="438553"/>
          </a:xfrm>
        </p:spPr>
        <p:txBody>
          <a:bodyPr lIns="68553" tIns="34276" rIns="68553" bIns="34276" anchor="ctr">
            <a:spAutoFit/>
          </a:bodyPr>
          <a:lstStyle/>
          <a:p>
            <a:r>
              <a:rPr lang="en-US" altLang="zh-CN" sz="2400" dirty="0" smtClean="0">
                <a:latin typeface="+mj-lt"/>
                <a:ea typeface="+mj-ea"/>
                <a:cs typeface="+mn-cs"/>
              </a:rPr>
              <a:t>Java</a:t>
            </a:r>
            <a:r>
              <a:rPr lang="zh-CN" altLang="en-US" sz="2400" dirty="0" smtClean="0">
                <a:latin typeface="+mj-lt"/>
                <a:ea typeface="+mj-ea"/>
                <a:cs typeface="+mn-cs"/>
              </a:rPr>
              <a:t>代码安全如何保证</a:t>
            </a:r>
            <a:endParaRPr lang="zh-CN" altLang="en-US" sz="2400" dirty="0">
              <a:latin typeface="+mj-lt"/>
              <a:ea typeface="+mj-ea"/>
              <a:cs typeface="+mn-cs"/>
            </a:endParaRPr>
          </a:p>
        </p:txBody>
      </p:sp>
      <p:grpSp>
        <p:nvGrpSpPr>
          <p:cNvPr id="27" name="组合 26"/>
          <p:cNvGrpSpPr/>
          <p:nvPr/>
        </p:nvGrpSpPr>
        <p:grpSpPr>
          <a:xfrm>
            <a:off x="800136" y="1011717"/>
            <a:ext cx="2244616" cy="2295686"/>
            <a:chOff x="984969" y="1186821"/>
            <a:chExt cx="1473200" cy="1774180"/>
          </a:xfrm>
        </p:grpSpPr>
        <p:grpSp>
          <p:nvGrpSpPr>
            <p:cNvPr id="17" name="Group 20"/>
            <p:cNvGrpSpPr>
              <a:grpSpLocks/>
            </p:cNvGrpSpPr>
            <p:nvPr/>
          </p:nvGrpSpPr>
          <p:grpSpPr bwMode="auto">
            <a:xfrm>
              <a:off x="984969" y="1189996"/>
              <a:ext cx="1473200" cy="306387"/>
              <a:chOff x="1959" y="2069"/>
              <a:chExt cx="462" cy="362"/>
            </a:xfrm>
          </p:grpSpPr>
          <p:sp>
            <p:nvSpPr>
              <p:cNvPr id="18" name="AutoShape 21"/>
              <p:cNvSpPr>
                <a:spLocks noChangeArrowheads="1"/>
              </p:cNvSpPr>
              <p:nvPr/>
            </p:nvSpPr>
            <p:spPr bwMode="auto">
              <a:xfrm>
                <a:off x="1959" y="2069"/>
                <a:ext cx="452" cy="362"/>
              </a:xfrm>
              <a:prstGeom prst="roundRect">
                <a:avLst>
                  <a:gd name="adj" fmla="val 9667"/>
                </a:avLst>
              </a:prstGeom>
              <a:gradFill rotWithShape="0">
                <a:gsLst>
                  <a:gs pos="0">
                    <a:srgbClr val="8E0000"/>
                  </a:gs>
                  <a:gs pos="100000">
                    <a:srgbClr val="B80000"/>
                  </a:gs>
                </a:gsLst>
                <a:lin ang="2700000" scaled="1"/>
              </a:gradFill>
              <a:ln w="28575" algn="ctr">
                <a:solidFill>
                  <a:srgbClr val="805500"/>
                </a:solidFill>
                <a:round/>
                <a:headEnd/>
                <a:tailEnd/>
              </a:ln>
              <a:effectLst/>
            </p:spPr>
            <p:txBody>
              <a:bodyPr wrap="none" anchor="ctr"/>
              <a:lstStyle/>
              <a:p>
                <a:endParaRPr lang="zh-CN" altLang="en-US"/>
              </a:p>
            </p:txBody>
          </p:sp>
          <p:pic>
            <p:nvPicPr>
              <p:cNvPr id="19" name="Picture 22" descr="guang2"/>
              <p:cNvPicPr>
                <a:picLocks noChangeAspect="1" noChangeArrowheads="1"/>
              </p:cNvPicPr>
              <p:nvPr/>
            </p:nvPicPr>
            <p:blipFill>
              <a:blip r:embed="rId3" cstate="print"/>
              <a:srcRect/>
              <a:stretch>
                <a:fillRect/>
              </a:stretch>
            </p:blipFill>
            <p:spPr bwMode="auto">
              <a:xfrm>
                <a:off x="1973" y="2084"/>
                <a:ext cx="448" cy="233"/>
              </a:xfrm>
              <a:prstGeom prst="rect">
                <a:avLst/>
              </a:prstGeom>
              <a:noFill/>
              <a:ln w="9525">
                <a:noFill/>
                <a:miter lim="800000"/>
                <a:headEnd/>
                <a:tailEnd/>
              </a:ln>
              <a:effectLst/>
            </p:spPr>
          </p:pic>
          <p:pic>
            <p:nvPicPr>
              <p:cNvPr id="20" name="Picture 23" descr="guang2"/>
              <p:cNvPicPr>
                <a:picLocks noChangeAspect="1" noChangeArrowheads="1"/>
              </p:cNvPicPr>
              <p:nvPr/>
            </p:nvPicPr>
            <p:blipFill>
              <a:blip r:embed="rId4" cstate="print"/>
              <a:srcRect/>
              <a:stretch>
                <a:fillRect/>
              </a:stretch>
            </p:blipFill>
            <p:spPr bwMode="auto">
              <a:xfrm>
                <a:off x="1997" y="2277"/>
                <a:ext cx="396" cy="140"/>
              </a:xfrm>
              <a:prstGeom prst="rect">
                <a:avLst/>
              </a:prstGeom>
              <a:noFill/>
              <a:ln w="9525">
                <a:noFill/>
                <a:miter lim="800000"/>
                <a:headEnd/>
                <a:tailEnd/>
              </a:ln>
              <a:effectLst/>
            </p:spPr>
          </p:pic>
        </p:grpSp>
        <p:sp>
          <p:nvSpPr>
            <p:cNvPr id="21" name="AutoShape 24"/>
            <p:cNvSpPr>
              <a:spLocks noChangeArrowheads="1"/>
            </p:cNvSpPr>
            <p:nvPr/>
          </p:nvSpPr>
          <p:spPr bwMode="auto">
            <a:xfrm>
              <a:off x="1027831" y="1186821"/>
              <a:ext cx="1420813" cy="273050"/>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平台特性</a:t>
              </a:r>
              <a:endParaRPr kumimoji="1" lang="en-US" altLang="zh-CN" sz="1400" dirty="0">
                <a:solidFill>
                  <a:schemeClr val="bg1"/>
                </a:solidFill>
              </a:endParaRPr>
            </a:p>
          </p:txBody>
        </p:sp>
        <p:sp>
          <p:nvSpPr>
            <p:cNvPr id="24" name="Text Box 29"/>
            <p:cNvSpPr txBox="1">
              <a:spLocks noChangeArrowheads="1"/>
            </p:cNvSpPr>
            <p:nvPr/>
          </p:nvSpPr>
          <p:spPr bwMode="auto">
            <a:xfrm>
              <a:off x="992836" y="1559883"/>
              <a:ext cx="1443038" cy="1401118"/>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zh-CN" altLang="en-US" sz="1400" dirty="0" smtClean="0"/>
                <a:t> 没有显示的指针操作</a:t>
              </a:r>
              <a:endParaRPr lang="en-US" altLang="zh-CN" sz="1400" dirty="0" smtClean="0"/>
            </a:p>
            <a:p>
              <a:pPr marL="0" lvl="1">
                <a:lnSpc>
                  <a:spcPct val="130000"/>
                </a:lnSpc>
                <a:buFont typeface="Wingdings" pitchFamily="2" charset="2"/>
                <a:buChar char="p"/>
              </a:pPr>
              <a:r>
                <a:rPr lang="zh-CN" altLang="en-US" sz="1400" dirty="0" smtClean="0"/>
                <a:t> 自动检查数组和字符串边界</a:t>
              </a:r>
              <a:endParaRPr lang="en-US" altLang="zh-CN" sz="1400" dirty="0" smtClean="0"/>
            </a:p>
            <a:p>
              <a:pPr marL="0" lvl="1">
                <a:lnSpc>
                  <a:spcPct val="130000"/>
                </a:lnSpc>
                <a:buFont typeface="Wingdings" pitchFamily="2" charset="2"/>
                <a:buChar char="p"/>
              </a:pPr>
              <a:r>
                <a:rPr lang="zh-CN" altLang="en-US" sz="1400" dirty="0" smtClean="0"/>
                <a:t> 类型安全与运行时检查</a:t>
              </a:r>
              <a:endParaRPr lang="en-US" altLang="zh-CN" sz="1400" dirty="0" smtClean="0"/>
            </a:p>
            <a:p>
              <a:pPr marL="0" lvl="1">
                <a:lnSpc>
                  <a:spcPct val="130000"/>
                </a:lnSpc>
                <a:buFont typeface="Wingdings" pitchFamily="2" charset="2"/>
                <a:buChar char="p"/>
              </a:pPr>
              <a:r>
                <a:rPr lang="en-US" altLang="zh-CN" sz="1400" dirty="0" smtClean="0"/>
                <a:t> JVM</a:t>
              </a:r>
              <a:r>
                <a:rPr lang="zh-CN" altLang="en-US" sz="1400" dirty="0" smtClean="0"/>
                <a:t>自动内存管理</a:t>
              </a:r>
              <a:endParaRPr lang="en-US" altLang="zh-CN" sz="1400" dirty="0" smtClean="0"/>
            </a:p>
            <a:p>
              <a:pPr marL="0" lvl="1">
                <a:lnSpc>
                  <a:spcPct val="130000"/>
                </a:lnSpc>
                <a:buFont typeface="Wingdings" pitchFamily="2" charset="2"/>
                <a:buChar char="p"/>
              </a:pPr>
              <a:r>
                <a:rPr lang="en-US" altLang="zh-CN" sz="1400" dirty="0" smtClean="0"/>
                <a:t> ……</a:t>
              </a:r>
            </a:p>
          </p:txBody>
        </p:sp>
      </p:grpSp>
      <p:grpSp>
        <p:nvGrpSpPr>
          <p:cNvPr id="28" name="组合 27"/>
          <p:cNvGrpSpPr/>
          <p:nvPr/>
        </p:nvGrpSpPr>
        <p:grpSpPr>
          <a:xfrm>
            <a:off x="3394953" y="1011717"/>
            <a:ext cx="2266545" cy="2295687"/>
            <a:chOff x="4052306" y="1159833"/>
            <a:chExt cx="1473200" cy="1781802"/>
          </a:xfrm>
        </p:grpSpPr>
        <p:grpSp>
          <p:nvGrpSpPr>
            <p:cNvPr id="13" name="Group 16"/>
            <p:cNvGrpSpPr>
              <a:grpSpLocks/>
            </p:cNvGrpSpPr>
            <p:nvPr/>
          </p:nvGrpSpPr>
          <p:grpSpPr bwMode="auto">
            <a:xfrm>
              <a:off x="4052306" y="1163008"/>
              <a:ext cx="1473200" cy="306388"/>
              <a:chOff x="2594" y="2069"/>
              <a:chExt cx="462" cy="362"/>
            </a:xfrm>
          </p:grpSpPr>
          <p:sp>
            <p:nvSpPr>
              <p:cNvPr id="14" name="AutoShape 17"/>
              <p:cNvSpPr>
                <a:spLocks noChangeArrowheads="1"/>
              </p:cNvSpPr>
              <p:nvPr/>
            </p:nvSpPr>
            <p:spPr bwMode="auto">
              <a:xfrm>
                <a:off x="2594" y="2069"/>
                <a:ext cx="452" cy="362"/>
              </a:xfrm>
              <a:prstGeom prst="roundRect">
                <a:avLst>
                  <a:gd name="adj" fmla="val 9667"/>
                </a:avLst>
              </a:prstGeom>
              <a:gradFill rotWithShape="0">
                <a:gsLst>
                  <a:gs pos="0">
                    <a:srgbClr val="C9E1BB">
                      <a:gamma/>
                      <a:shade val="63137"/>
                      <a:invGamma/>
                    </a:srgbClr>
                  </a:gs>
                  <a:gs pos="100000">
                    <a:srgbClr val="C9E1BB"/>
                  </a:gs>
                </a:gsLst>
                <a:lin ang="2700000" scaled="1"/>
              </a:gradFill>
              <a:ln w="28575" algn="ctr">
                <a:solidFill>
                  <a:srgbClr val="3C5374"/>
                </a:solidFill>
                <a:round/>
                <a:headEnd/>
                <a:tailEnd/>
              </a:ln>
              <a:effectLst/>
            </p:spPr>
            <p:txBody>
              <a:bodyPr anchor="ctr">
                <a:spAutoFit/>
              </a:bodyPr>
              <a:lstStyle/>
              <a:p>
                <a:endParaRPr lang="zh-CN" altLang="en-US"/>
              </a:p>
            </p:txBody>
          </p:sp>
          <p:pic>
            <p:nvPicPr>
              <p:cNvPr id="15" name="Picture 18" descr="guang2"/>
              <p:cNvPicPr>
                <a:picLocks noChangeAspect="1" noChangeArrowheads="1"/>
              </p:cNvPicPr>
              <p:nvPr/>
            </p:nvPicPr>
            <p:blipFill>
              <a:blip r:embed="rId3" cstate="print"/>
              <a:srcRect/>
              <a:stretch>
                <a:fillRect/>
              </a:stretch>
            </p:blipFill>
            <p:spPr bwMode="auto">
              <a:xfrm>
                <a:off x="2608" y="2084"/>
                <a:ext cx="448" cy="233"/>
              </a:xfrm>
              <a:prstGeom prst="rect">
                <a:avLst/>
              </a:prstGeom>
              <a:noFill/>
              <a:ln w="9525">
                <a:noFill/>
                <a:miter lim="800000"/>
                <a:headEnd/>
                <a:tailEnd/>
              </a:ln>
              <a:effectLst/>
            </p:spPr>
          </p:pic>
          <p:pic>
            <p:nvPicPr>
              <p:cNvPr id="16" name="Picture 19" descr="guang2"/>
              <p:cNvPicPr>
                <a:picLocks noChangeAspect="1" noChangeArrowheads="1"/>
              </p:cNvPicPr>
              <p:nvPr/>
            </p:nvPicPr>
            <p:blipFill>
              <a:blip r:embed="rId4" cstate="print"/>
              <a:srcRect/>
              <a:stretch>
                <a:fillRect/>
              </a:stretch>
            </p:blipFill>
            <p:spPr bwMode="auto">
              <a:xfrm>
                <a:off x="2630" y="2277"/>
                <a:ext cx="396" cy="140"/>
              </a:xfrm>
              <a:prstGeom prst="rect">
                <a:avLst/>
              </a:prstGeom>
              <a:noFill/>
              <a:ln w="9525">
                <a:noFill/>
                <a:miter lim="800000"/>
                <a:headEnd/>
                <a:tailEnd/>
              </a:ln>
              <a:effectLst/>
            </p:spPr>
          </p:pic>
        </p:grpSp>
        <p:sp>
          <p:nvSpPr>
            <p:cNvPr id="22" name="AutoShape 25"/>
            <p:cNvSpPr>
              <a:spLocks noChangeArrowheads="1"/>
            </p:cNvSpPr>
            <p:nvPr/>
          </p:nvSpPr>
          <p:spPr bwMode="auto">
            <a:xfrm>
              <a:off x="4072944" y="1159833"/>
              <a:ext cx="1333500" cy="284163"/>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安全机制</a:t>
              </a:r>
              <a:endParaRPr kumimoji="1" lang="en-US" altLang="zh-CN" sz="1400" dirty="0">
                <a:solidFill>
                  <a:schemeClr val="bg1"/>
                </a:solidFill>
              </a:endParaRPr>
            </a:p>
          </p:txBody>
        </p:sp>
        <p:sp>
          <p:nvSpPr>
            <p:cNvPr id="25" name="Text Box 30"/>
            <p:cNvSpPr txBox="1">
              <a:spLocks noChangeArrowheads="1"/>
            </p:cNvSpPr>
            <p:nvPr/>
          </p:nvSpPr>
          <p:spPr bwMode="auto">
            <a:xfrm>
              <a:off x="4061831" y="1534499"/>
              <a:ext cx="1441450" cy="1407136"/>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en-US" altLang="zh-CN" sz="1400" dirty="0" smtClean="0"/>
                <a:t> </a:t>
              </a:r>
              <a:r>
                <a:rPr lang="zh-CN" altLang="en-US" sz="1400" dirty="0" smtClean="0"/>
                <a:t>安全类加载器</a:t>
              </a:r>
              <a:endParaRPr lang="en-US" altLang="zh-CN" sz="1400" dirty="0" smtClean="0"/>
            </a:p>
            <a:p>
              <a:pPr marL="0" lvl="1">
                <a:lnSpc>
                  <a:spcPct val="130000"/>
                </a:lnSpc>
                <a:buFont typeface="Wingdings" pitchFamily="2" charset="2"/>
                <a:buChar char="p"/>
              </a:pPr>
              <a:r>
                <a:rPr lang="zh-CN" altLang="en-US" sz="1400" dirty="0" smtClean="0"/>
                <a:t>字节码检查器</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安全管理器</a:t>
              </a:r>
              <a:endParaRPr lang="en-US" altLang="zh-CN" sz="1400" dirty="0" smtClean="0"/>
            </a:p>
            <a:p>
              <a:pPr marL="0" lvl="1">
                <a:lnSpc>
                  <a:spcPct val="130000"/>
                </a:lnSpc>
                <a:buFont typeface="Wingdings" pitchFamily="2" charset="2"/>
                <a:buChar char="p"/>
              </a:pPr>
              <a:r>
                <a:rPr lang="en-US" altLang="zh-CN" sz="1400" dirty="0" smtClean="0"/>
                <a:t>  JAAS</a:t>
              </a:r>
              <a:r>
                <a:rPr lang="zh-CN" altLang="en-US" sz="1400" dirty="0" smtClean="0"/>
                <a:t>、</a:t>
              </a:r>
              <a:r>
                <a:rPr lang="en-US" altLang="zh-CN" sz="1400" dirty="0" smtClean="0"/>
                <a:t>JCA/JCE</a:t>
              </a:r>
              <a:r>
                <a:rPr lang="zh-CN" altLang="en-US" sz="1400" dirty="0" smtClean="0"/>
                <a:t>、</a:t>
              </a:r>
              <a:r>
                <a:rPr lang="en-US" altLang="zh-CN" sz="1400" dirty="0" smtClean="0"/>
                <a:t>JSSE</a:t>
              </a:r>
            </a:p>
            <a:p>
              <a:pPr marL="0" lvl="1">
                <a:lnSpc>
                  <a:spcPct val="130000"/>
                </a:lnSpc>
              </a:pPr>
              <a:r>
                <a:rPr lang="en-US" altLang="zh-CN" sz="1400" dirty="0" smtClean="0"/>
                <a:t> ……</a:t>
              </a:r>
            </a:p>
          </p:txBody>
        </p:sp>
      </p:grpSp>
      <p:grpSp>
        <p:nvGrpSpPr>
          <p:cNvPr id="29" name="组合 28"/>
          <p:cNvGrpSpPr/>
          <p:nvPr/>
        </p:nvGrpSpPr>
        <p:grpSpPr>
          <a:xfrm>
            <a:off x="6024889" y="1001990"/>
            <a:ext cx="2127237" cy="2305413"/>
            <a:chOff x="5652506" y="1172533"/>
            <a:chExt cx="1473200" cy="1773137"/>
          </a:xfrm>
        </p:grpSpPr>
        <p:grpSp>
          <p:nvGrpSpPr>
            <p:cNvPr id="9" name="Group 12"/>
            <p:cNvGrpSpPr>
              <a:grpSpLocks/>
            </p:cNvGrpSpPr>
            <p:nvPr/>
          </p:nvGrpSpPr>
          <p:grpSpPr bwMode="auto">
            <a:xfrm>
              <a:off x="5652506" y="1172533"/>
              <a:ext cx="1473200" cy="306388"/>
              <a:chOff x="703" y="2074"/>
              <a:chExt cx="462" cy="362"/>
            </a:xfrm>
          </p:grpSpPr>
          <p:sp>
            <p:nvSpPr>
              <p:cNvPr id="10" name="AutoShape 13"/>
              <p:cNvSpPr>
                <a:spLocks noChangeArrowheads="1"/>
              </p:cNvSpPr>
              <p:nvPr/>
            </p:nvSpPr>
            <p:spPr bwMode="ltGray">
              <a:xfrm>
                <a:off x="703" y="2074"/>
                <a:ext cx="452" cy="362"/>
              </a:xfrm>
              <a:prstGeom prst="roundRect">
                <a:avLst>
                  <a:gd name="adj" fmla="val 9667"/>
                </a:avLst>
              </a:prstGeom>
              <a:gradFill rotWithShape="0">
                <a:gsLst>
                  <a:gs pos="0">
                    <a:srgbClr val="BBFFFC">
                      <a:gamma/>
                      <a:shade val="60000"/>
                      <a:invGamma/>
                    </a:srgbClr>
                  </a:gs>
                  <a:gs pos="100000">
                    <a:srgbClr val="BBFFFC"/>
                  </a:gs>
                </a:gsLst>
                <a:lin ang="2700000" scaled="1"/>
              </a:gradFill>
              <a:ln w="28575" cap="rnd" algn="ctr">
                <a:solidFill>
                  <a:srgbClr val="496685"/>
                </a:solidFill>
                <a:round/>
                <a:headEnd/>
                <a:tailEnd/>
              </a:ln>
              <a:effectLst/>
            </p:spPr>
            <p:txBody>
              <a:bodyPr lIns="22467" tIns="11234" rIns="22467" bIns="11234" anchor="ctr" anchorCtr="1">
                <a:spAutoFit/>
              </a:bodyPr>
              <a:lstStyle/>
              <a:p>
                <a:endParaRPr lang="zh-CN" altLang="en-US"/>
              </a:p>
            </p:txBody>
          </p:sp>
          <p:pic>
            <p:nvPicPr>
              <p:cNvPr id="11" name="Picture 14" descr="guang2"/>
              <p:cNvPicPr>
                <a:picLocks noChangeAspect="1" noChangeArrowheads="1"/>
              </p:cNvPicPr>
              <p:nvPr/>
            </p:nvPicPr>
            <p:blipFill>
              <a:blip r:embed="rId3" cstate="print"/>
              <a:srcRect/>
              <a:stretch>
                <a:fillRect/>
              </a:stretch>
            </p:blipFill>
            <p:spPr bwMode="auto">
              <a:xfrm>
                <a:off x="717" y="2089"/>
                <a:ext cx="448" cy="233"/>
              </a:xfrm>
              <a:prstGeom prst="rect">
                <a:avLst/>
              </a:prstGeom>
              <a:noFill/>
              <a:ln w="9525">
                <a:noFill/>
                <a:miter lim="800000"/>
                <a:headEnd/>
                <a:tailEnd/>
              </a:ln>
              <a:effectLst/>
            </p:spPr>
          </p:pic>
          <p:pic>
            <p:nvPicPr>
              <p:cNvPr id="12" name="Picture 15" descr="guang2"/>
              <p:cNvPicPr>
                <a:picLocks noChangeAspect="1" noChangeArrowheads="1"/>
              </p:cNvPicPr>
              <p:nvPr/>
            </p:nvPicPr>
            <p:blipFill>
              <a:blip r:embed="rId4" cstate="print"/>
              <a:srcRect/>
              <a:stretch>
                <a:fillRect/>
              </a:stretch>
            </p:blipFill>
            <p:spPr bwMode="auto">
              <a:xfrm>
                <a:off x="747" y="2290"/>
                <a:ext cx="396" cy="140"/>
              </a:xfrm>
              <a:prstGeom prst="rect">
                <a:avLst/>
              </a:prstGeom>
              <a:noFill/>
              <a:ln w="9525">
                <a:noFill/>
                <a:miter lim="800000"/>
                <a:headEnd/>
                <a:tailEnd/>
              </a:ln>
              <a:effectLst/>
            </p:spPr>
          </p:pic>
        </p:grpSp>
        <p:sp>
          <p:nvSpPr>
            <p:cNvPr id="23" name="AutoShape 26"/>
            <p:cNvSpPr>
              <a:spLocks noChangeArrowheads="1"/>
            </p:cNvSpPr>
            <p:nvPr/>
          </p:nvSpPr>
          <p:spPr bwMode="auto">
            <a:xfrm>
              <a:off x="5693781" y="1186821"/>
              <a:ext cx="1373188" cy="285750"/>
            </a:xfrm>
            <a:prstGeom prst="roundRect">
              <a:avLst>
                <a:gd name="adj" fmla="val 16667"/>
              </a:avLst>
            </a:prstGeom>
            <a:noFill/>
            <a:ln w="12700">
              <a:noFill/>
              <a:round/>
              <a:headEnd/>
              <a:tailEnd/>
            </a:ln>
            <a:effectLst/>
          </p:spPr>
          <p:txBody>
            <a:bodyPr wrap="none" anchor="ctr"/>
            <a:lstStyle/>
            <a:p>
              <a:pPr algn="ctr"/>
              <a:r>
                <a:rPr kumimoji="1" lang="en-US" altLang="zh-CN" sz="1400" dirty="0" smtClean="0">
                  <a:solidFill>
                    <a:schemeClr val="bg1"/>
                  </a:solidFill>
                </a:rPr>
                <a:t>Java</a:t>
              </a:r>
              <a:r>
                <a:rPr kumimoji="1" lang="zh-CN" altLang="en-US" sz="1400" dirty="0" smtClean="0">
                  <a:solidFill>
                    <a:schemeClr val="bg1"/>
                  </a:solidFill>
                </a:rPr>
                <a:t>安全编码规范</a:t>
              </a:r>
              <a:endParaRPr kumimoji="1" lang="en-US" altLang="zh-CN" sz="1400" dirty="0">
                <a:solidFill>
                  <a:schemeClr val="bg1"/>
                </a:solidFill>
              </a:endParaRPr>
            </a:p>
          </p:txBody>
        </p:sp>
        <p:sp>
          <p:nvSpPr>
            <p:cNvPr id="26" name="Text Box 31"/>
            <p:cNvSpPr txBox="1">
              <a:spLocks noChangeArrowheads="1"/>
            </p:cNvSpPr>
            <p:nvPr/>
          </p:nvSpPr>
          <p:spPr bwMode="auto">
            <a:xfrm>
              <a:off x="5656842" y="1537715"/>
              <a:ext cx="1439863" cy="1407955"/>
            </a:xfrm>
            <a:prstGeom prst="rect">
              <a:avLst/>
            </a:prstGeom>
            <a:gradFill rotWithShape="1">
              <a:gsLst>
                <a:gs pos="0">
                  <a:srgbClr val="EAEAEA">
                    <a:alpha val="67999"/>
                  </a:srgbClr>
                </a:gs>
                <a:gs pos="100000">
                  <a:srgbClr val="999999">
                    <a:alpha val="67000"/>
                  </a:srgbClr>
                </a:gs>
              </a:gsLst>
              <a:path path="shape">
                <a:fillToRect l="50000" t="50000" r="50000" b="50000"/>
              </a:path>
            </a:gradFill>
            <a:ln w="19050" algn="ctr">
              <a:solidFill>
                <a:srgbClr val="003366"/>
              </a:solidFill>
              <a:miter lim="800000"/>
              <a:headEnd/>
              <a:tailEnd/>
            </a:ln>
            <a:effectLst/>
          </p:spPr>
          <p:txBody>
            <a:bodyPr/>
            <a:lstStyle/>
            <a:p>
              <a:pPr marL="0" lvl="1">
                <a:lnSpc>
                  <a:spcPct val="130000"/>
                </a:lnSpc>
                <a:buFont typeface="Wingdings" pitchFamily="2" charset="2"/>
                <a:buChar char="p"/>
              </a:pPr>
              <a:r>
                <a:rPr lang="en-US" altLang="zh-CN" sz="1400" dirty="0" smtClean="0"/>
                <a:t> </a:t>
              </a:r>
              <a:r>
                <a:rPr lang="zh-CN" altLang="en-US" sz="1400" dirty="0" smtClean="0"/>
                <a:t>数据校验</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异常行为</a:t>
              </a:r>
              <a:endParaRPr lang="en-US" altLang="zh-CN" sz="1400" dirty="0" smtClean="0"/>
            </a:p>
            <a:p>
              <a:pPr marL="0" lvl="1">
                <a:lnSpc>
                  <a:spcPct val="130000"/>
                </a:lnSpc>
                <a:buFont typeface="Wingdings" pitchFamily="2" charset="2"/>
                <a:buChar char="p"/>
              </a:pPr>
              <a:r>
                <a:rPr lang="en-US" altLang="zh-CN" sz="1400" dirty="0" smtClean="0"/>
                <a:t>  IO</a:t>
              </a:r>
              <a:r>
                <a:rPr lang="zh-CN" altLang="en-US" sz="1400" dirty="0" smtClean="0"/>
                <a:t>操作</a:t>
              </a:r>
              <a:endParaRPr lang="en-US" altLang="zh-CN" sz="1400" dirty="0" smtClean="0"/>
            </a:p>
            <a:p>
              <a:pPr marL="0" lvl="1">
                <a:lnSpc>
                  <a:spcPct val="130000"/>
                </a:lnSpc>
                <a:buFont typeface="Wingdings" pitchFamily="2" charset="2"/>
                <a:buChar char="p"/>
              </a:pPr>
              <a:r>
                <a:rPr lang="en-US" altLang="zh-CN" sz="1400" dirty="0" smtClean="0"/>
                <a:t>  </a:t>
              </a:r>
              <a:r>
                <a:rPr lang="zh-CN" altLang="en-US" sz="1400" dirty="0" smtClean="0"/>
                <a:t>序列化</a:t>
              </a:r>
              <a:endParaRPr lang="en-US" altLang="zh-CN" sz="1400" dirty="0" smtClean="0"/>
            </a:p>
            <a:p>
              <a:pPr marL="0" lvl="1">
                <a:lnSpc>
                  <a:spcPct val="130000"/>
                </a:lnSpc>
                <a:buFont typeface="Wingdings" pitchFamily="2" charset="2"/>
                <a:buChar char="p"/>
              </a:pPr>
              <a:r>
                <a:rPr lang="en-US" altLang="zh-CN" sz="1400" dirty="0" smtClean="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linds(horizontal)">
                                      <p:cBhvr>
                                        <p:cTn id="23" dur="500"/>
                                        <p:tgtEl>
                                          <p:spTgt spid="36"/>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54598" y="867145"/>
            <a:ext cx="5701578" cy="12627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p>
            <a:pPr marL="0" marR="0" lvl="1" defTabSz="914400" eaLnBrk="0" latinLnBrk="0" hangingPunct="0">
              <a:lnSpc>
                <a:spcPct val="120000"/>
              </a:lnSpc>
              <a:buClr>
                <a:srgbClr val="777777"/>
              </a:buClr>
              <a:buSzPct val="60000"/>
              <a:tabLst/>
              <a:defRPr/>
            </a:pPr>
            <a:r>
              <a:rPr lang="zh-CN" altLang="en-US" sz="1600" b="1" dirty="0" smtClean="0">
                <a:latin typeface="微软雅黑" pitchFamily="34" charset="-122"/>
                <a:ea typeface="微软雅黑" pitchFamily="34" charset="-122"/>
              </a:rPr>
              <a:t>敏感数据：</a:t>
            </a:r>
            <a:r>
              <a:rPr lang="zh-CN" altLang="en-US" sz="1600" dirty="0" smtClean="0">
                <a:latin typeface="微软雅黑" pitchFamily="34" charset="-122"/>
                <a:ea typeface="微软雅黑" pitchFamily="34" charset="-122"/>
              </a:rPr>
              <a:t>系统中哪些数据是敏感的是由系统的安全策略所决定，可能的敏感数据如个人社保号、口令、密钥等。当跨信任边界传递数据时，必须确保其中不包含信任域外的组件无权访问的敏感信息，即防止敏感数据泄露。</a:t>
            </a:r>
            <a:endParaRPr lang="en-US" altLang="zh-CN" sz="1600" dirty="0" smtClean="0">
              <a:latin typeface="微软雅黑" pitchFamily="34" charset="-122"/>
              <a:ea typeface="微软雅黑" pitchFamily="34" charset="-122"/>
            </a:endParaRPr>
          </a:p>
        </p:txBody>
      </p:sp>
      <p:sp>
        <p:nvSpPr>
          <p:cNvPr id="4" name="标题 1"/>
          <p:cNvSpPr>
            <a:spLocks noGrp="1"/>
          </p:cNvSpPr>
          <p:nvPr>
            <p:ph type="title"/>
          </p:nvPr>
        </p:nvSpPr>
        <p:spPr>
          <a:xfrm>
            <a:off x="454598" y="217694"/>
            <a:ext cx="7632700" cy="438553"/>
          </a:xfrm>
        </p:spPr>
        <p:txBody>
          <a:bodyPr lIns="68553" tIns="34276" rIns="68553" bIns="34276" anchor="ctr">
            <a:spAutoFit/>
          </a:bodyPr>
          <a:lstStyle/>
          <a:p>
            <a:r>
              <a:rPr lang="zh-CN" altLang="en-US" sz="2400" dirty="0" smtClean="0">
                <a:cs typeface="+mn-cs"/>
              </a:rPr>
              <a:t>敏感数据及过滤</a:t>
            </a:r>
            <a:endParaRPr lang="zh-CN" altLang="en-US" sz="2400" dirty="0">
              <a:cs typeface="+mn-cs"/>
            </a:endParaRPr>
          </a:p>
        </p:txBody>
      </p:sp>
      <p:grpSp>
        <p:nvGrpSpPr>
          <p:cNvPr id="2" name="组合 15"/>
          <p:cNvGrpSpPr/>
          <p:nvPr/>
        </p:nvGrpSpPr>
        <p:grpSpPr>
          <a:xfrm>
            <a:off x="1145822" y="3310501"/>
            <a:ext cx="6715478" cy="901824"/>
            <a:chOff x="2339752" y="4005064"/>
            <a:chExt cx="4896544" cy="1202432"/>
          </a:xfrm>
        </p:grpSpPr>
        <p:sp>
          <p:nvSpPr>
            <p:cNvPr id="5" name="矩形 4"/>
            <p:cNvSpPr/>
            <p:nvPr/>
          </p:nvSpPr>
          <p:spPr bwMode="auto">
            <a:xfrm>
              <a:off x="2339752" y="4005064"/>
              <a:ext cx="3456384" cy="1202432"/>
            </a:xfrm>
            <a:prstGeom prst="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200" dirty="0" smtClean="0">
                  <a:latin typeface="微软雅黑" pitchFamily="34" charset="-122"/>
                  <a:ea typeface="微软雅黑" pitchFamily="34" charset="-122"/>
                </a:rPr>
                <a:t>信任域</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2627784"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受信任组件</a:t>
              </a:r>
            </a:p>
          </p:txBody>
        </p:sp>
        <p:sp>
          <p:nvSpPr>
            <p:cNvPr id="9" name="圆角矩形 8"/>
            <p:cNvSpPr/>
            <p:nvPr/>
          </p:nvSpPr>
          <p:spPr bwMode="auto">
            <a:xfrm>
              <a:off x="4355976"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敏感数据过滤</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圆角矩形 9"/>
            <p:cNvSpPr/>
            <p:nvPr/>
          </p:nvSpPr>
          <p:spPr bwMode="auto">
            <a:xfrm>
              <a:off x="6084168" y="4365104"/>
              <a:ext cx="1152128" cy="504056"/>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0" compatLnSpc="1">
              <a:prstTxWarp prst="textNoShape">
                <a:avLst/>
              </a:prstTxWarp>
              <a:noAutofit/>
            </a:bodyPr>
            <a:lstStyle/>
            <a:p>
              <a:pPr algn="ctr" defTabSz="877888" eaLnBrk="0" fontAlgn="base" hangingPunct="0">
                <a:spcBef>
                  <a:spcPct val="0"/>
                </a:spcBef>
                <a:spcAft>
                  <a:spcPct val="0"/>
                </a:spcAft>
              </a:pPr>
              <a:r>
                <a:rPr lang="zh-CN" altLang="en-US" sz="1200" dirty="0" smtClean="0">
                  <a:latin typeface="微软雅黑" pitchFamily="34" charset="-122"/>
                  <a:ea typeface="微软雅黑" pitchFamily="34" charset="-122"/>
                </a:rPr>
                <a:t>不受信任组件</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12" name="直接箭头连接符 11"/>
            <p:cNvCxnSpPr>
              <a:stCxn id="8" idx="3"/>
              <a:endCxn id="9" idx="1"/>
            </p:cNvCxnSpPr>
            <p:nvPr/>
          </p:nvCxnSpPr>
          <p:spPr bwMode="auto">
            <a:xfrm>
              <a:off x="3779912" y="4617132"/>
              <a:ext cx="576064" cy="0"/>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cxnSp>
        <p:cxnSp>
          <p:nvCxnSpPr>
            <p:cNvPr id="13" name="直接箭头连接符 12"/>
            <p:cNvCxnSpPr>
              <a:stCxn id="9" idx="3"/>
              <a:endCxn id="10" idx="1"/>
            </p:cNvCxnSpPr>
            <p:nvPr/>
          </p:nvCxnSpPr>
          <p:spPr bwMode="auto">
            <a:xfrm>
              <a:off x="5508104" y="4617132"/>
              <a:ext cx="576064" cy="0"/>
            </a:xfrm>
            <a:prstGeom prst="straightConnector1">
              <a:avLst/>
            </a:prstGeom>
            <a:ln>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cxnSp>
      </p:grpSp>
      <p:pic>
        <p:nvPicPr>
          <p:cNvPr id="643075" name="Picture 3"/>
          <p:cNvPicPr>
            <a:picLocks noChangeAspect="1" noChangeArrowheads="1"/>
          </p:cNvPicPr>
          <p:nvPr/>
        </p:nvPicPr>
        <p:blipFill>
          <a:blip r:embed="rId3" cstate="print"/>
          <a:srcRect/>
          <a:stretch>
            <a:fillRect/>
          </a:stretch>
        </p:blipFill>
        <p:spPr bwMode="auto">
          <a:xfrm>
            <a:off x="6156176" y="925512"/>
            <a:ext cx="2482999" cy="1941193"/>
          </a:xfrm>
          <a:prstGeom prst="rect">
            <a:avLst/>
          </a:prstGeom>
          <a:noFill/>
          <a:ln w="9525">
            <a:noFill/>
            <a:miter lim="800000"/>
            <a:headEnd/>
            <a:tailEnd/>
          </a:ln>
        </p:spPr>
      </p:pic>
      <p:sp>
        <p:nvSpPr>
          <p:cNvPr id="15" name="矩形标注 14"/>
          <p:cNvSpPr/>
          <p:nvPr/>
        </p:nvSpPr>
        <p:spPr bwMode="auto">
          <a:xfrm>
            <a:off x="2124349" y="2224680"/>
            <a:ext cx="3761810" cy="642026"/>
          </a:xfrm>
          <a:prstGeom prst="wedgeRectCallout">
            <a:avLst>
              <a:gd name="adj1" fmla="val 18660"/>
              <a:gd name="adj2" fmla="val 14665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为防止敏感信息泄露，对于包含敏感信息的数据可直接禁止其跨信任域传递或者对其中的敏感信息部分做过滤</a:t>
            </a:r>
            <a:endParaRPr kumimoji="0" lang="zh-CN" altLang="en-US" sz="1400" b="0" i="0" u="none" strike="noStrike" cap="none" normalizeH="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13710"/>
            <a:ext cx="8066635" cy="438553"/>
          </a:xfrm>
        </p:spPr>
        <p:txBody>
          <a:bodyPr lIns="68553" tIns="34276" rIns="68553" bIns="34276" anchor="ctr">
            <a:spAutoFit/>
          </a:bodyPr>
          <a:lstStyle/>
          <a:p>
            <a:r>
              <a:rPr lang="zh-CN" altLang="en-US" sz="2400" dirty="0" smtClean="0">
                <a:cs typeface="+mn-cs"/>
              </a:rPr>
              <a:t>异常暴露敏感信息</a:t>
            </a:r>
            <a:endParaRPr lang="zh-CN" altLang="en-US" sz="2400" dirty="0">
              <a:cs typeface="+mn-cs"/>
            </a:endParaRPr>
          </a:p>
        </p:txBody>
      </p:sp>
      <p:sp>
        <p:nvSpPr>
          <p:cNvPr id="3" name="内容占位符 2"/>
          <p:cNvSpPr>
            <a:spLocks noGrp="1"/>
          </p:cNvSpPr>
          <p:nvPr>
            <p:ph idx="1"/>
          </p:nvPr>
        </p:nvSpPr>
        <p:spPr>
          <a:xfrm>
            <a:off x="474053" y="857417"/>
            <a:ext cx="8165122" cy="671854"/>
          </a:xfrm>
          <a:noFill/>
          <a:ln>
            <a:noFill/>
          </a:ln>
          <a:effectLst/>
        </p:spPr>
        <p:txBody>
          <a:bodyPr vert="horz" wrap="square" lIns="80142" tIns="40070" rIns="80142" bIns="40070" numCol="1" anchor="t" anchorCtr="0" compatLnSpc="1">
            <a:prstTxWarp prst="textNoShape">
              <a:avLst/>
            </a:prstTxWarp>
            <a:spAutoFit/>
          </a:bodyPr>
          <a:lstStyle/>
          <a:p>
            <a:pPr marL="0" lvl="1">
              <a:lnSpc>
                <a:spcPct val="120000"/>
              </a:lnSpc>
              <a:buClr>
                <a:srgbClr val="777777"/>
              </a:buClr>
              <a:buSzPct val="60000"/>
              <a:buNone/>
              <a:defRPr/>
            </a:pPr>
            <a:r>
              <a:rPr lang="zh-CN" altLang="en-US" sz="1600" kern="1200" dirty="0" smtClean="0"/>
              <a:t>对于抛出到信任边界之外的异常，若未过滤其中的敏感信息将导致信息泄露，这些信息可能将有助于攻击者的进一步攻击尝试。</a:t>
            </a:r>
            <a:endParaRPr lang="zh-CN" altLang="en-US" sz="1600" kern="1200" dirty="0"/>
          </a:p>
        </p:txBody>
      </p:sp>
      <p:pic>
        <p:nvPicPr>
          <p:cNvPr id="4" name="Picture 8"/>
          <p:cNvPicPr>
            <a:picLocks noChangeAspect="1" noChangeArrowheads="1"/>
          </p:cNvPicPr>
          <p:nvPr/>
        </p:nvPicPr>
        <p:blipFill>
          <a:blip r:embed="rId3" cstate="print"/>
          <a:srcRect l="21454" t="35199" r="8334" b="16800"/>
          <a:stretch>
            <a:fillRect/>
          </a:stretch>
        </p:blipFill>
        <p:spPr bwMode="auto">
          <a:xfrm>
            <a:off x="1041400" y="1731523"/>
            <a:ext cx="6997699" cy="282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13710"/>
            <a:ext cx="8066635" cy="438553"/>
          </a:xfrm>
        </p:spPr>
        <p:txBody>
          <a:bodyPr lIns="68553" tIns="34276" rIns="68553" bIns="34276" anchor="ctr">
            <a:spAutoFit/>
          </a:bodyPr>
          <a:lstStyle/>
          <a:p>
            <a:r>
              <a:rPr lang="en-US" altLang="zh-CN" sz="2400" dirty="0" smtClean="0">
                <a:cs typeface="+mn-cs"/>
              </a:rPr>
              <a:t>Java</a:t>
            </a:r>
            <a:r>
              <a:rPr lang="zh-CN" altLang="en-US" sz="2400" dirty="0" smtClean="0">
                <a:cs typeface="+mn-cs"/>
              </a:rPr>
              <a:t>典型的敏感异常</a:t>
            </a:r>
            <a:endParaRPr lang="zh-CN" altLang="en-US" sz="2400" dirty="0">
              <a:cs typeface="+mn-cs"/>
            </a:endParaRPr>
          </a:p>
        </p:txBody>
      </p:sp>
      <p:sp>
        <p:nvSpPr>
          <p:cNvPr id="5" name="TextBox 4"/>
          <p:cNvSpPr txBox="1"/>
          <p:nvPr/>
        </p:nvSpPr>
        <p:spPr>
          <a:xfrm>
            <a:off x="432041" y="819317"/>
            <a:ext cx="8226590" cy="683264"/>
          </a:xfrm>
          <a:prstGeom prst="rect">
            <a:avLst/>
          </a:prstGeom>
          <a:noFill/>
        </p:spPr>
        <p:txBody>
          <a:bodyPr wrap="square" rtlCol="0">
            <a:spAutoFit/>
          </a:bodyPr>
          <a:lstStyle/>
          <a:p>
            <a:pPr eaLnBrk="0" hangingPunct="0">
              <a:lnSpc>
                <a:spcPct val="120000"/>
              </a:lnSpc>
              <a:buClr>
                <a:srgbClr val="777777"/>
              </a:buClr>
              <a:buSzPct val="60000"/>
            </a:pPr>
            <a:r>
              <a:rPr lang="zh-CN" altLang="en-US" sz="1600" dirty="0" smtClean="0">
                <a:latin typeface="微软雅黑" pitchFamily="34" charset="-122"/>
                <a:ea typeface="微软雅黑" pitchFamily="34" charset="-122"/>
              </a:rPr>
              <a:t>异常中的</a:t>
            </a:r>
            <a:r>
              <a:rPr lang="zh-CN" altLang="en-US" sz="1600" b="1" dirty="0" smtClean="0">
                <a:latin typeface="微软雅黑" pitchFamily="34" charset="-122"/>
                <a:ea typeface="微软雅黑" pitchFamily="34" charset="-122"/>
              </a:rPr>
              <a:t>文本信息</a:t>
            </a:r>
            <a:r>
              <a:rPr lang="zh-CN" altLang="en-US" sz="1600" dirty="0" smtClean="0">
                <a:latin typeface="微软雅黑" pitchFamily="34" charset="-122"/>
                <a:ea typeface="微软雅黑" pitchFamily="34" charset="-122"/>
              </a:rPr>
              <a:t>和异常本身的</a:t>
            </a:r>
            <a:r>
              <a:rPr lang="zh-CN" altLang="en-US" sz="1600" b="1" dirty="0" smtClean="0">
                <a:latin typeface="微软雅黑" pitchFamily="34" charset="-122"/>
                <a:ea typeface="微软雅黑" pitchFamily="34" charset="-122"/>
              </a:rPr>
              <a:t>类型信息</a:t>
            </a:r>
            <a:r>
              <a:rPr lang="zh-CN" altLang="en-US" sz="1600" dirty="0" smtClean="0">
                <a:latin typeface="微软雅黑" pitchFamily="34" charset="-122"/>
                <a:ea typeface="微软雅黑" pitchFamily="34" charset="-122"/>
              </a:rPr>
              <a:t>都可能造成信息泄露，下表列出了一些常见的敏感类型的异常：</a:t>
            </a:r>
            <a:endParaRPr lang="zh-CN" altLang="en-US" sz="1600" dirty="0">
              <a:latin typeface="微软雅黑" pitchFamily="34" charset="-122"/>
              <a:ea typeface="微软雅黑" pitchFamily="34" charset="-122"/>
            </a:endParaRPr>
          </a:p>
        </p:txBody>
      </p:sp>
      <p:graphicFrame>
        <p:nvGraphicFramePr>
          <p:cNvPr id="6" name="表格 5"/>
          <p:cNvGraphicFramePr>
            <a:graphicFrameLocks noGrp="1"/>
          </p:cNvGraphicFramePr>
          <p:nvPr/>
        </p:nvGraphicFramePr>
        <p:xfrm>
          <a:off x="451497" y="1498149"/>
          <a:ext cx="8066635" cy="3179968"/>
        </p:xfrm>
        <a:graphic>
          <a:graphicData uri="http://schemas.openxmlformats.org/drawingml/2006/table">
            <a:tbl>
              <a:tblPr firstRow="1" bandRow="1">
                <a:tableStyleId>{073A0DAA-6AF3-43AB-8588-CEC1D06C72B9}</a:tableStyleId>
              </a:tblPr>
              <a:tblGrid>
                <a:gridCol w="4012120"/>
                <a:gridCol w="4054515"/>
              </a:tblGrid>
              <a:tr h="2767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latin typeface="微软雅黑" pitchFamily="34" charset="-122"/>
                          <a:ea typeface="微软雅黑" pitchFamily="34" charset="-122"/>
                          <a:cs typeface="+mn-cs"/>
                        </a:rPr>
                        <a:t>异常名称</a:t>
                      </a:r>
                      <a:endParaRPr lang="zh-CN" altLang="en-US" sz="1200" kern="1200" dirty="0">
                        <a:solidFill>
                          <a:schemeClr val="dk1"/>
                        </a:solidFill>
                        <a:latin typeface="微软雅黑" pitchFamily="34" charset="-122"/>
                        <a:ea typeface="微软雅黑" pitchFamily="34" charset="-122"/>
                        <a:cs typeface="+mn-cs"/>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latin typeface="微软雅黑" pitchFamily="34" charset="-122"/>
                          <a:ea typeface="微软雅黑" pitchFamily="34" charset="-122"/>
                          <a:cs typeface="+mn-cs"/>
                        </a:rPr>
                        <a:t>信息泄露或威胁</a:t>
                      </a:r>
                      <a:endParaRPr lang="zh-CN" altLang="en-US" sz="1200" kern="1200" dirty="0">
                        <a:solidFill>
                          <a:schemeClr val="dk1"/>
                        </a:solidFill>
                        <a:latin typeface="微软雅黑" pitchFamily="34" charset="-122"/>
                        <a:ea typeface="微软雅黑" pitchFamily="34" charset="-122"/>
                        <a:cs typeface="+mn-cs"/>
                      </a:endParaRPr>
                    </a:p>
                  </a:txBody>
                  <a:tcPr marT="34290" marB="34290">
                    <a:solidFill>
                      <a:schemeClr val="bg1">
                        <a:lumMod val="75000"/>
                      </a:schemeClr>
                    </a:solidFill>
                  </a:tcPr>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微软雅黑" pitchFamily="34" charset="-122"/>
                          <a:ea typeface="微软雅黑" pitchFamily="34" charset="-122"/>
                        </a:rPr>
                        <a:t>java.io.FileNotFoundException</a:t>
                      </a:r>
                      <a:endParaRPr lang="en-US" altLang="zh-CN" sz="1200" b="0" dirty="0" smtClean="0">
                        <a:latin typeface="微软雅黑" pitchFamily="34" charset="-122"/>
                        <a:ea typeface="微软雅黑" pitchFamily="34" charset="-122"/>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底层文件系统结构、文件名列举</a:t>
                      </a:r>
                      <a:endParaRPr lang="en-US" altLang="zh-CN" sz="1200" dirty="0" smtClean="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java.sql.SQLException</a:t>
                      </a:r>
                    </a:p>
                  </a:txBody>
                  <a:tcPr marT="34290" marB="34290"/>
                </a:tc>
                <a:tc>
                  <a:txBody>
                    <a:bodyPr/>
                    <a:lstStyle/>
                    <a:p>
                      <a:r>
                        <a:rPr lang="zh-CN" altLang="en-US" sz="1200" dirty="0" smtClean="0">
                          <a:latin typeface="微软雅黑" pitchFamily="34" charset="-122"/>
                          <a:ea typeface="微软雅黑" pitchFamily="34" charset="-122"/>
                        </a:rPr>
                        <a:t>数据库结构、用户名列举</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java.net.BindException</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非信任客户端可选择服务器端口时可枚举开放端口</a:t>
                      </a:r>
                      <a:endParaRPr lang="en-US" altLang="zh-CN" sz="1200" dirty="0" smtClean="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java.util.ConcurrentModificationException</a:t>
                      </a:r>
                    </a:p>
                  </a:txBody>
                  <a:tcPr marT="34290" marB="34290"/>
                </a:tc>
                <a:tc>
                  <a:txBody>
                    <a:bodyPr/>
                    <a:lstStyle/>
                    <a:p>
                      <a:r>
                        <a:rPr lang="zh-CN" altLang="en-US" sz="1200" dirty="0" smtClean="0">
                          <a:latin typeface="微软雅黑" pitchFamily="34" charset="-122"/>
                          <a:ea typeface="微软雅黑" pitchFamily="34" charset="-122"/>
                        </a:rPr>
                        <a:t>可能提供线程非安全代码的相关信息</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javax.naming.InsufficientResourcesException</a:t>
                      </a:r>
                    </a:p>
                  </a:txBody>
                  <a:tcPr marT="34290" marB="34290"/>
                </a:tc>
                <a:tc>
                  <a:txBody>
                    <a:bodyPr/>
                    <a:lstStyle/>
                    <a:p>
                      <a:r>
                        <a:rPr lang="zh-CN" altLang="en-US" sz="1200" dirty="0" smtClean="0">
                          <a:latin typeface="微软雅黑" pitchFamily="34" charset="-122"/>
                          <a:ea typeface="微软雅黑" pitchFamily="34" charset="-122"/>
                        </a:rPr>
                        <a:t>服务器资源不足（可能辅助</a:t>
                      </a:r>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endParaRPr lang="zh-CN" altLang="en-US" sz="1200" dirty="0">
                        <a:latin typeface="微软雅黑" pitchFamily="34" charset="-122"/>
                        <a:ea typeface="微软雅黑" pitchFamily="34" charset="-122"/>
                      </a:endParaRPr>
                    </a:p>
                  </a:txBody>
                  <a:tcPr marT="34290" marB="34290"/>
                </a:tc>
              </a:tr>
              <a:tr h="2802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java.util.MissingResourceException</a:t>
                      </a:r>
                    </a:p>
                  </a:txBody>
                  <a:tcPr marT="34290" marB="34290"/>
                </a:tc>
                <a:tc>
                  <a:txBody>
                    <a:bodyPr/>
                    <a:lstStyle/>
                    <a:p>
                      <a:r>
                        <a:rPr lang="zh-CN" altLang="en-US" sz="1200" dirty="0" smtClean="0">
                          <a:latin typeface="微软雅黑" pitchFamily="34" charset="-122"/>
                          <a:ea typeface="微软雅黑" pitchFamily="34" charset="-122"/>
                        </a:rPr>
                        <a:t>资源列举</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java.util.jar.JarException</a:t>
                      </a:r>
                    </a:p>
                  </a:txBody>
                  <a:tcPr marT="34290" marB="34290"/>
                </a:tc>
                <a:tc>
                  <a:txBody>
                    <a:bodyPr/>
                    <a:lstStyle/>
                    <a:p>
                      <a:r>
                        <a:rPr lang="zh-CN" altLang="en-US" sz="1200" dirty="0" smtClean="0">
                          <a:latin typeface="微软雅黑" pitchFamily="34" charset="-122"/>
                          <a:ea typeface="微软雅黑" pitchFamily="34" charset="-122"/>
                        </a:rPr>
                        <a:t>底层文件系统结构</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java.lang.OutOfMemoryError</a:t>
                      </a:r>
                    </a:p>
                  </a:txBody>
                  <a:tcPr marT="34290" marB="34290"/>
                </a:tc>
                <a:tc>
                  <a:txBody>
                    <a:bodyPr/>
                    <a:lstStyle/>
                    <a:p>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endParaRPr lang="zh-CN" altLang="en-US" sz="1200" dirty="0">
                        <a:latin typeface="微软雅黑" pitchFamily="34" charset="-122"/>
                        <a:ea typeface="微软雅黑" pitchFamily="34" charset="-122"/>
                      </a:endParaRP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java.lang.StackOverflowError</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DoS</a:t>
                      </a:r>
                      <a:r>
                        <a:rPr lang="zh-CN" altLang="en-US" sz="1200" dirty="0" smtClean="0">
                          <a:latin typeface="微软雅黑" pitchFamily="34" charset="-122"/>
                          <a:ea typeface="微软雅黑" pitchFamily="34" charset="-122"/>
                        </a:rPr>
                        <a:t>攻击</a:t>
                      </a:r>
                    </a:p>
                  </a:txBody>
                  <a:tcPr marT="34290" marB="34290"/>
                </a:tc>
              </a:tr>
              <a:tr h="291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itchFamily="34" charset="-122"/>
                          <a:ea typeface="微软雅黑" pitchFamily="34" charset="-122"/>
                        </a:rPr>
                        <a:t>java.security.acl.NotOwnerException</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所有者枚举</a:t>
                      </a:r>
                    </a:p>
                  </a:txBody>
                  <a:tcPr marT="34290" marB="34290"/>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03982"/>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 Opera</a:t>
            </a:r>
            <a:r>
              <a:rPr lang="zh-CN" altLang="en-US" sz="2400" dirty="0" smtClean="0">
                <a:cs typeface="+mn-cs"/>
              </a:rPr>
              <a:t>暴露敏感信息给不可信</a:t>
            </a:r>
            <a:r>
              <a:rPr lang="en-US" altLang="zh-CN" sz="2400" dirty="0" smtClean="0">
                <a:cs typeface="+mn-cs"/>
              </a:rPr>
              <a:t>applet</a:t>
            </a:r>
            <a:endParaRPr lang="zh-CN" altLang="en-US" sz="2400" dirty="0">
              <a:cs typeface="+mn-cs"/>
            </a:endParaRPr>
          </a:p>
        </p:txBody>
      </p:sp>
      <p:sp>
        <p:nvSpPr>
          <p:cNvPr id="3" name="内容占位符 2"/>
          <p:cNvSpPr>
            <a:spLocks noGrp="1"/>
          </p:cNvSpPr>
          <p:nvPr>
            <p:ph idx="1"/>
          </p:nvPr>
        </p:nvSpPr>
        <p:spPr>
          <a:xfrm>
            <a:off x="474053" y="847689"/>
            <a:ext cx="6529648" cy="1103361"/>
          </a:xfrm>
        </p:spPr>
        <p:txBody>
          <a:bodyPr wrap="square">
            <a:spAutoFit/>
          </a:bodyPr>
          <a:lstStyle/>
          <a:p>
            <a:pPr marL="0" indent="0">
              <a:lnSpc>
                <a:spcPct val="120000"/>
              </a:lnSpc>
              <a:buNone/>
            </a:pPr>
            <a:r>
              <a:rPr lang="en-US" altLang="zh-CN" sz="1400" b="0" dirty="0" smtClean="0"/>
              <a:t>2004</a:t>
            </a:r>
            <a:r>
              <a:rPr lang="zh-CN" altLang="en-US" sz="1400" b="0" dirty="0" smtClean="0"/>
              <a:t>年，</a:t>
            </a:r>
            <a:r>
              <a:rPr lang="en-US" altLang="zh-CN" sz="1400" b="0" dirty="0" smtClean="0"/>
              <a:t>Marc Schönefeld</a:t>
            </a:r>
            <a:r>
              <a:rPr lang="zh-CN" altLang="en-US" sz="1400" b="0" dirty="0" smtClean="0"/>
              <a:t>在</a:t>
            </a:r>
            <a:r>
              <a:rPr lang="en-US" altLang="zh-CN" sz="1400" b="0" dirty="0" smtClean="0"/>
              <a:t>Opera V7.54</a:t>
            </a:r>
            <a:r>
              <a:rPr lang="zh-CN" altLang="en-US" sz="1400" b="0" dirty="0" smtClean="0"/>
              <a:t>浏览器中发现攻击者可以利用</a:t>
            </a:r>
            <a:r>
              <a:rPr lang="en-US" altLang="zh-CN" sz="1400" b="0" dirty="0" smtClean="0"/>
              <a:t>applet</a:t>
            </a:r>
            <a:r>
              <a:rPr lang="zh-CN" altLang="en-US" sz="1400" b="0" dirty="0" smtClean="0"/>
              <a:t>中的</a:t>
            </a:r>
            <a:r>
              <a:rPr lang="en-US" altLang="zh-CN" sz="1400" b="0" dirty="0" smtClean="0"/>
              <a:t>sun.security.krb5.Credentials </a:t>
            </a:r>
            <a:r>
              <a:rPr lang="zh-CN" altLang="en-US" sz="1400" b="0" dirty="0" smtClean="0"/>
              <a:t>类</a:t>
            </a:r>
            <a:r>
              <a:rPr lang="en-US" altLang="zh-CN" sz="1400" b="0" dirty="0" smtClean="0"/>
              <a:t>,</a:t>
            </a:r>
            <a:r>
              <a:rPr lang="zh-CN" altLang="en-US" sz="1400" b="0" dirty="0" smtClean="0"/>
              <a:t>通过</a:t>
            </a:r>
            <a:r>
              <a:rPr lang="en-US" altLang="zh-CN" sz="1400" b="0" dirty="0" smtClean="0"/>
              <a:t>java.security.AccessControlException</a:t>
            </a:r>
            <a:r>
              <a:rPr lang="zh-CN" altLang="en-US" sz="1400" b="0" dirty="0" smtClean="0"/>
              <a:t>提供的信息来获取当前登录用户名和主目录信息。</a:t>
            </a:r>
            <a:endParaRPr lang="en-US" altLang="zh-CN" sz="1400" b="0" dirty="0" smtClean="0"/>
          </a:p>
        </p:txBody>
      </p:sp>
      <p:sp>
        <p:nvSpPr>
          <p:cNvPr id="495617" name="Rectangle 1"/>
          <p:cNvSpPr>
            <a:spLocks noChangeArrowheads="1"/>
          </p:cNvSpPr>
          <p:nvPr/>
        </p:nvSpPr>
        <p:spPr bwMode="auto">
          <a:xfrm>
            <a:off x="3469519" y="1831502"/>
            <a:ext cx="5220456" cy="2839239"/>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import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sun.security.krb5.*;</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class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Opera754KerberosAppletPrint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extends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java.applet.Applet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void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start()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int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"Illegalaccess.org</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 Step1 Opera 754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FontCrash</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wanna</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crash? "</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System.</a:t>
            </a:r>
            <a:r>
              <a:rPr kumimoji="0" lang="en-US" altLang="zh-CN" sz="1050" b="0" i="1" u="none" strike="noStrike" cap="none" normalizeH="0" baseline="0" dirty="0" err="1" smtClean="0">
                <a:ln>
                  <a:noFill/>
                </a:ln>
                <a:solidFill>
                  <a:srgbClr val="0000C0"/>
                </a:solidFill>
                <a:effectLst/>
                <a:latin typeface="微软雅黑" pitchFamily="34" charset="-122"/>
                <a:ea typeface="微软雅黑" pitchFamily="34" charset="-122"/>
                <a:cs typeface="Consolas" pitchFamily="49" charset="0"/>
              </a:rPr>
              <a:t>out</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.println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(j);</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try</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Credentials c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Credentials.</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acquireDefaultCreds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System.</a:t>
            </a:r>
            <a:r>
              <a:rPr kumimoji="0" lang="en-US" altLang="zh-CN" sz="1050" b="0" i="1" u="none" strike="noStrike" cap="none" normalizeH="0" baseline="0" dirty="0" err="1" smtClean="0">
                <a:ln>
                  <a:noFill/>
                </a:ln>
                <a:solidFill>
                  <a:srgbClr val="0000C0"/>
                </a:solidFill>
                <a:effectLst/>
                <a:latin typeface="微软雅黑" pitchFamily="34" charset="-122"/>
                <a:ea typeface="微软雅黑" pitchFamily="34" charset="-122"/>
                <a:cs typeface="Consolas" pitchFamily="49" charset="0"/>
              </a:rPr>
              <a:t>out</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.println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(c);</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"Illegalaccess.org</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 |Got something for </a:t>
            </a:r>
            <a:r>
              <a:rPr kumimoji="0" lang="en-US" altLang="zh-CN" sz="1050" b="0" i="0" u="none" strike="noStrike" cap="none" normalizeH="0" baseline="0" dirty="0" err="1" smtClean="0">
                <a:ln>
                  <a:noFill/>
                </a:ln>
                <a:solidFill>
                  <a:srgbClr val="2A00FF"/>
                </a:solidFill>
                <a:effectLst/>
                <a:latin typeface="微软雅黑" pitchFamily="34" charset="-122"/>
                <a:ea typeface="微软雅黑" pitchFamily="34" charset="-122"/>
                <a:cs typeface="Consolas" pitchFamily="49" charset="0"/>
              </a:rPr>
              <a:t>ya</a:t>
            </a:r>
            <a:r>
              <a:rPr kumimoji="0" lang="en-US" altLang="zh-CN" sz="1050" b="0" i="0" u="none" strike="noStrike" cap="none" normalizeH="0" baseline="0" dirty="0" smtClean="0">
                <a:ln>
                  <a:noFill/>
                </a:ln>
                <a:solidFill>
                  <a:srgbClr val="2A00FF"/>
                </a:solidFill>
                <a:effectLst/>
                <a:latin typeface="微软雅黑" pitchFamily="34" charset="-122"/>
                <a:ea typeface="微软雅黑" pitchFamily="34" charset="-122"/>
                <a:cs typeface="Consolas" pitchFamily="49" charset="0"/>
              </a:rPr>
              <a:t>"</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+c);</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nsolas" pitchFamily="49" charset="0"/>
              </a:rPr>
              <a:t>catch</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(Exception e)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j = </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javax.swing.JOptionPane.</a:t>
            </a:r>
            <a:r>
              <a:rPr kumimoji="0" lang="en-US" altLang="zh-CN" sz="1050" b="0" i="1"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showConfirmDialog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r>
              <a:rPr kumimoji="0" lang="en-US" altLang="zh-CN" sz="1050" b="1" i="0" u="none" strike="noStrike" cap="none" normalizeH="0" baseline="0" dirty="0" err="1" smtClean="0">
                <a:ln>
                  <a:noFill/>
                </a:ln>
                <a:solidFill>
                  <a:srgbClr val="7F0055"/>
                </a:solidFill>
                <a:effectLst/>
                <a:latin typeface="微软雅黑" pitchFamily="34" charset="-122"/>
                <a:ea typeface="微软雅黑" pitchFamily="34" charset="-122"/>
                <a:cs typeface="Consolas" pitchFamily="49" charset="0"/>
              </a:rPr>
              <a:t>null</a:t>
            </a:r>
            <a:r>
              <a:rPr kumimoji="0" lang="en-US" altLang="zh-CN" sz="1050" b="0" i="0" u="none" strike="noStrike" cap="none" normalizeH="0" baseline="0" dirty="0" err="1" smtClean="0">
                <a:ln>
                  <a:noFill/>
                </a:ln>
                <a:solidFill>
                  <a:srgbClr val="000000"/>
                </a:solidFill>
                <a:effectLst/>
                <a:latin typeface="微软雅黑" pitchFamily="34" charset="-122"/>
                <a:ea typeface="微软雅黑" pitchFamily="34" charset="-122"/>
                <a:cs typeface="Consolas" pitchFamily="49" charset="0"/>
              </a:rPr>
              <a:t>,e.toString</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nsolas"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638979" name="Picture 3"/>
          <p:cNvPicPr>
            <a:picLocks noChangeAspect="1" noChangeArrowheads="1"/>
          </p:cNvPicPr>
          <p:nvPr/>
        </p:nvPicPr>
        <p:blipFill>
          <a:blip r:embed="rId3" cstate="print"/>
          <a:srcRect/>
          <a:stretch>
            <a:fillRect/>
          </a:stretch>
        </p:blipFill>
        <p:spPr bwMode="auto">
          <a:xfrm>
            <a:off x="7445170" y="847689"/>
            <a:ext cx="1194005" cy="895504"/>
          </a:xfrm>
          <a:prstGeom prst="rect">
            <a:avLst/>
          </a:prstGeom>
          <a:noFill/>
          <a:ln w="9525">
            <a:noFill/>
            <a:miter lim="800000"/>
            <a:headEnd/>
            <a:tailEnd/>
          </a:ln>
        </p:spPr>
      </p:pic>
      <p:sp>
        <p:nvSpPr>
          <p:cNvPr id="6" name="矩形标注 5"/>
          <p:cNvSpPr/>
          <p:nvPr/>
        </p:nvSpPr>
        <p:spPr bwMode="auto">
          <a:xfrm>
            <a:off x="619970" y="2101174"/>
            <a:ext cx="2443539" cy="2440664"/>
          </a:xfrm>
          <a:prstGeom prst="wedgeRectCallout">
            <a:avLst>
              <a:gd name="adj1" fmla="val 69721"/>
              <a:gd name="adj2" fmla="val -436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indent="0">
              <a:lnSpc>
                <a:spcPct val="120000"/>
              </a:lnSpc>
              <a:buNone/>
            </a:pPr>
            <a:r>
              <a:rPr lang="zh-CN" altLang="en-US" sz="1200" dirty="0" smtClean="0">
                <a:latin typeface="微软雅黑" pitchFamily="34" charset="-122"/>
                <a:ea typeface="微软雅黑" pitchFamily="34" charset="-122"/>
              </a:rPr>
              <a:t>攻击者可以通过</a:t>
            </a:r>
            <a:r>
              <a:rPr lang="en-US" altLang="zh-CN" sz="1200" dirty="0" smtClean="0">
                <a:latin typeface="微软雅黑" pitchFamily="34" charset="-122"/>
                <a:ea typeface="微软雅黑" pitchFamily="34" charset="-122"/>
              </a:rPr>
              <a:t>acquireDefaultCreds</a:t>
            </a:r>
            <a:r>
              <a:rPr lang="zh-CN" altLang="en-US" sz="1200" dirty="0" smtClean="0">
                <a:latin typeface="微软雅黑" pitchFamily="34" charset="-122"/>
                <a:ea typeface="微软雅黑" pitchFamily="34" charset="-122"/>
              </a:rPr>
              <a:t>抛出的</a:t>
            </a:r>
            <a:r>
              <a:rPr lang="en-US" altLang="zh-CN" sz="1200" dirty="0" smtClean="0">
                <a:latin typeface="微软雅黑" pitchFamily="34" charset="-122"/>
                <a:ea typeface="微软雅黑" pitchFamily="34" charset="-122"/>
              </a:rPr>
              <a:t>java.security.AccessControlException: access denied (java.io.FilePermission C:\Dokumente und Einstellungen\Marc\krb5cc_Marc read)</a:t>
            </a:r>
            <a:r>
              <a:rPr lang="zh-CN" altLang="en-US" sz="1200" dirty="0" smtClean="0">
                <a:latin typeface="微软雅黑" pitchFamily="34" charset="-122"/>
                <a:ea typeface="微软雅黑" pitchFamily="34" charset="-122"/>
              </a:rPr>
              <a:t>异常来猜测运行</a:t>
            </a:r>
            <a:r>
              <a:rPr lang="en-US" altLang="zh-CN" sz="1200" dirty="0" smtClean="0">
                <a:latin typeface="微软雅黑" pitchFamily="34" charset="-122"/>
                <a:ea typeface="微软雅黑" pitchFamily="34" charset="-122"/>
              </a:rPr>
              <a:t>applet</a:t>
            </a:r>
            <a:r>
              <a:rPr lang="zh-CN" altLang="en-US" sz="1200" dirty="0" smtClean="0">
                <a:latin typeface="微软雅黑" pitchFamily="34" charset="-122"/>
                <a:ea typeface="微软雅黑" pitchFamily="34" charset="-122"/>
              </a:rPr>
              <a:t>的操作系统、用户文件位置以及用户名信息。</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异常文本与类型泄露敏感信息</a:t>
            </a:r>
            <a:endParaRPr lang="zh-CN" altLang="en-US" sz="2400" dirty="0">
              <a:cs typeface="+mn-cs"/>
            </a:endParaRPr>
          </a:p>
        </p:txBody>
      </p:sp>
      <p:sp>
        <p:nvSpPr>
          <p:cNvPr id="1025" name="Rectangle 1"/>
          <p:cNvSpPr>
            <a:spLocks noGrp="1" noChangeArrowheads="1"/>
          </p:cNvSpPr>
          <p:nvPr>
            <p:ph idx="1"/>
          </p:nvPr>
        </p:nvSpPr>
        <p:spPr bwMode="auto">
          <a:xfrm>
            <a:off x="3082657" y="1905000"/>
            <a:ext cx="5681964"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示例代码</a:t>
            </a:r>
            <a:endParaRPr lang="en-US" altLang="zh-CN" sz="12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ExceptionExample</a:t>
            </a:r>
            <a:r>
              <a:rPr lang="en-US" altLang="zh-CN" sz="1200" dirty="0" smtClean="0"/>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static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main(String[] args) </a:t>
            </a:r>
            <a:r>
              <a:rPr kumimoji="0" lang="en-US" altLang="zh-CN" sz="1200" b="1" i="0" u="none" strike="noStrike" cap="none" normalizeH="0" baseline="0" dirty="0" smtClean="0">
                <a:ln>
                  <a:noFill/>
                </a:ln>
                <a:solidFill>
                  <a:srgbClr val="7F0055"/>
                </a:solidFill>
                <a:effectLst/>
                <a:cs typeface="Courier New" pitchFamily="49" charset="0"/>
              </a:rPr>
              <a:t>throws</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000000"/>
                </a:solidFill>
                <a:effectLst/>
                <a:cs typeface="Courier New" pitchFamily="49" charset="0"/>
              </a:rPr>
              <a:t>FileNotFoundException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Linux stores a user's home directory path in</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the environment variable $HOME, Windows in %APPDATA%</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FileInputStream fis = </a:t>
            </a:r>
            <a:r>
              <a:rPr kumimoji="0" lang="en-US" altLang="zh-CN" sz="1200" b="1" i="0" u="none" strike="noStrike" cap="none" normalizeH="0" baseline="0" dirty="0" smtClean="0">
                <a:ln>
                  <a:noFill/>
                </a:ln>
                <a:solidFill>
                  <a:srgbClr val="7F0055"/>
                </a:solidFill>
                <a:effectLst/>
                <a:cs typeface="Courier New" pitchFamily="49" charset="0"/>
              </a:rPr>
              <a:t>new</a:t>
            </a:r>
            <a:r>
              <a:rPr kumimoji="0" lang="en-US" altLang="zh-CN" sz="1200" b="0" i="0" u="none" strike="noStrike" cap="none" normalizeH="0" baseline="0" dirty="0" smtClean="0">
                <a:ln>
                  <a:noFill/>
                </a:ln>
                <a:solidFill>
                  <a:srgbClr val="000000"/>
                </a:solidFill>
                <a:effectLst/>
                <a:cs typeface="Courier New" pitchFamily="49" charset="0"/>
              </a:rPr>
              <a:t> FileInputStream(System.</a:t>
            </a:r>
            <a:r>
              <a:rPr kumimoji="0" lang="en-US" altLang="zh-CN" sz="1200" b="0" i="1" u="none" strike="noStrike" cap="none" normalizeH="0" baseline="0" dirty="0" smtClean="0">
                <a:ln>
                  <a:noFill/>
                </a:ln>
                <a:solidFill>
                  <a:srgbClr val="000000"/>
                </a:solidFill>
                <a:effectLst/>
                <a:cs typeface="Courier New" pitchFamily="49" charset="0"/>
              </a:rPr>
              <a:t>getenv</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2A00FF"/>
                </a:solidFill>
                <a:effectLst/>
                <a:cs typeface="Courier New" pitchFamily="49" charset="0"/>
              </a:rPr>
              <a:t>"APPDATA"</a:t>
            </a:r>
            <a:r>
              <a:rPr kumimoji="0" lang="en-US" altLang="zh-CN" sz="12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 args[0]</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3" y="971717"/>
            <a:ext cx="8342308" cy="42563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异常文本与异常类型同时泄露了敏感信息</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22313" y="2324100"/>
            <a:ext cx="2410867" cy="1412458"/>
          </a:xfrm>
          <a:prstGeom prst="wedgeRectCallout">
            <a:avLst>
              <a:gd name="adj1" fmla="val 71225"/>
              <a:gd name="adj2" fmla="val -2985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200" dirty="0" smtClean="0">
                <a:latin typeface="微软雅黑" pitchFamily="34" charset="-122"/>
                <a:ea typeface="微软雅黑" pitchFamily="34" charset="-122"/>
              </a:rPr>
              <a:t>当用户请求的目录不存在时，上面的代码会抛出</a:t>
            </a:r>
            <a:r>
              <a:rPr lang="en-US" altLang="zh-CN" sz="1200" dirty="0" smtClean="0">
                <a:latin typeface="微软雅黑" pitchFamily="34" charset="-122"/>
                <a:ea typeface="微软雅黑" pitchFamily="34" charset="-122"/>
              </a:rPr>
              <a:t>FileNotFoundException</a:t>
            </a:r>
            <a:r>
              <a:rPr lang="zh-CN" altLang="zh-CN" sz="1200" dirty="0" smtClean="0">
                <a:latin typeface="微软雅黑" pitchFamily="34" charset="-122"/>
                <a:ea typeface="微软雅黑" pitchFamily="34" charset="-122"/>
              </a:rPr>
              <a:t>异常，并且将目录结构信息包含在异常信息中。攻击者可以采用不断伪造文件路径</a:t>
            </a:r>
            <a:r>
              <a:rPr lang="zh-CN" altLang="en-US" sz="1200" dirty="0" smtClean="0">
                <a:latin typeface="微软雅黑" pitchFamily="34" charset="-122"/>
                <a:ea typeface="微软雅黑" pitchFamily="34" charset="-122"/>
              </a:rPr>
              <a:t>的方法</a:t>
            </a:r>
            <a:r>
              <a:rPr lang="zh-CN" altLang="zh-CN" sz="1200" dirty="0" smtClean="0">
                <a:latin typeface="微软雅黑" pitchFamily="34" charset="-122"/>
                <a:ea typeface="微软雅黑" pitchFamily="34" charset="-122"/>
              </a:rPr>
              <a:t>来重现文件系统的结构。</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noChangeArrowheads="1"/>
          </p:cNvSpPr>
          <p:nvPr/>
        </p:nvSpPr>
        <p:spPr bwMode="auto">
          <a:xfrm>
            <a:off x="3367122" y="1942858"/>
            <a:ext cx="5220455" cy="212365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1" dirty="0" smtClean="0">
                <a:solidFill>
                  <a:srgbClr val="7F0055"/>
                </a:solidFill>
                <a:latin typeface="微软雅黑" pitchFamily="34" charset="-122"/>
                <a:ea typeface="微软雅黑" pitchFamily="34" charset="-122"/>
                <a:cs typeface="Courier New" pitchFamily="49" charset="0"/>
              </a:rPr>
              <a:t>t</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ry</a:t>
            </a:r>
            <a:r>
              <a:rPr lang="en-US" altLang="zh-CN" sz="1200" dirty="0" smtClean="0">
                <a:latin typeface="微软雅黑" pitchFamily="34" charset="-122"/>
                <a:ea typeface="微软雅黑"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R="0" lvl="0" algn="l" defTabSz="914400" rtl="0" eaLnBrk="0" fontAlgn="base" latinLnBrk="0" hangingPunct="0">
              <a:lnSpc>
                <a:spcPct val="100000"/>
              </a:lnSpc>
              <a:spcBef>
                <a:spcPct val="0"/>
              </a:spcBef>
              <a:spcAft>
                <a:spcPct val="0"/>
              </a:spcAft>
              <a:buClrTx/>
              <a:buSzTx/>
              <a:buFontTx/>
              <a:buNone/>
              <a:tabLst>
                <a:tab pos="90488" algn="l"/>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a:t>
            </a:r>
            <a:r>
              <a:rPr kumimoji="0" lang="en-US" altLang="zh-CN" sz="1200" b="0"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System.getenv</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"APPDATA“ </a:t>
            </a:r>
            <a:r>
              <a:rPr lang="en-US" altLang="zh-CN" sz="1200" dirty="0" smtClean="0">
                <a:solidFill>
                  <a:srgbClr val="2A00FF"/>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args[0]);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FileNotFoundException 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lang="en-US" altLang="zh-CN" sz="1200" dirty="0" smtClean="0">
                <a:solidFill>
                  <a:srgbClr val="3F7F5F"/>
                </a:solidFill>
                <a:latin typeface="微软雅黑" pitchFamily="34" charset="-122"/>
                <a:ea typeface="微软雅黑" pitchFamily="34" charset="-122"/>
                <a:cs typeface="Courier New" pitchFamily="49" charset="0"/>
              </a:rPr>
              <a:t>   // Log the exception</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lvl="0" eaLnBrk="0" hangingPunct="0"/>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throw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IOException(</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"Unable to retrieve file"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solidFill>
                  <a:srgbClr val="3F7F5F"/>
                </a:solidFill>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抛出封装后的敏感异常</a:t>
            </a:r>
            <a:endParaRPr lang="zh-CN" altLang="en-US" sz="2400" dirty="0">
              <a:cs typeface="+mn-cs"/>
            </a:endParaRPr>
          </a:p>
        </p:txBody>
      </p:sp>
      <p:sp>
        <p:nvSpPr>
          <p:cNvPr id="6" name="Rectangle 3"/>
          <p:cNvSpPr txBox="1">
            <a:spLocks noChangeArrowheads="1"/>
          </p:cNvSpPr>
          <p:nvPr/>
        </p:nvSpPr>
        <p:spPr bwMode="auto">
          <a:xfrm>
            <a:off x="422313" y="857417"/>
            <a:ext cx="819740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将包含敏感信息的原始异常封装在新异常中并不会过滤掉敏感信息，抛出封装后的异常同样会照成敏感信息泄露。</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32042" y="2937754"/>
            <a:ext cx="2846180" cy="710118"/>
          </a:xfrm>
          <a:prstGeom prst="wedgeRectCallout">
            <a:avLst>
              <a:gd name="adj1" fmla="val 61198"/>
              <a:gd name="adj2" fmla="val -2566"/>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en-US" altLang="zh-CN" sz="1400" dirty="0" smtClean="0">
                <a:latin typeface="微软雅黑" pitchFamily="34" charset="-122"/>
                <a:ea typeface="微软雅黑" pitchFamily="34" charset="-122"/>
              </a:rPr>
              <a:t>IOException</a:t>
            </a:r>
            <a:r>
              <a:rPr lang="zh-CN" altLang="zh-CN" sz="1400" dirty="0" smtClean="0">
                <a:latin typeface="微软雅黑" pitchFamily="34" charset="-122"/>
                <a:ea typeface="微软雅黑" pitchFamily="34" charset="-122"/>
              </a:rPr>
              <a:t>中封装了原始的异常，攻击者仍然可以通过它获取到文件系统的敏感信息</a:t>
            </a:r>
            <a:r>
              <a:rPr lang="zh-CN" altLang="en-US" sz="140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3139940" y="1905160"/>
            <a:ext cx="5499235" cy="2308324"/>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SecurityIOException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extends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IOException</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1" dirty="0" smtClean="0">
                <a:solidFill>
                  <a:srgbClr val="7F0055"/>
                </a:solidFill>
                <a:latin typeface="微软雅黑" pitchFamily="34" charset="-122"/>
                <a:ea typeface="微软雅黑" pitchFamily="34" charset="-122"/>
                <a:cs typeface="Courier New" pitchFamily="49" charset="0"/>
              </a:rPr>
              <a:t>t</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ry</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FileInputStream(System.</a:t>
            </a:r>
            <a:r>
              <a:rPr kumimoji="0" lang="en-US" altLang="zh-CN" sz="1200" b="0"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getenv</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0"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"APPDATA"</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args[0]);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 e)</a:t>
            </a:r>
            <a:r>
              <a:rPr lang="en-US" altLang="zh-CN" sz="1200" dirty="0" smtClean="0">
                <a:latin typeface="微软雅黑" pitchFamily="34" charset="-122"/>
                <a:ea typeface="微软雅黑" pitchFamily="34"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1" i="0" u="none" strike="noStrike" cap="none" normalizeH="0" dirty="0" smtClean="0">
                <a:ln>
                  <a:noFill/>
                </a:ln>
                <a:solidFill>
                  <a:srgbClr val="3F7F5F"/>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lang="en-US" altLang="zh-CN" sz="1200" b="1" dirty="0" smtClean="0">
                <a:solidFill>
                  <a:srgbClr val="3F7F5F"/>
                </a:solidFill>
                <a:latin typeface="微软雅黑" pitchFamily="34" charset="-122"/>
                <a:ea typeface="微软雅黑" pitchFamily="34" charset="-122"/>
                <a:cs typeface="Courier New" pitchFamily="49" charset="0"/>
              </a:rPr>
              <a:t>    // Log the exception</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lvl="0" eaLnBrk="0" hangingPunct="0"/>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throw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SecurityIOException();</a:t>
            </a:r>
            <a:r>
              <a:rPr lang="en-US" altLang="zh-CN" sz="1200" b="1" dirty="0" smtClean="0">
                <a:solidFill>
                  <a:srgbClr val="3F7F5F"/>
                </a:solidFill>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替换原始敏感异常</a:t>
            </a:r>
            <a:endParaRPr lang="zh-CN" altLang="en-US" sz="2400" dirty="0">
              <a:cs typeface="+mn-cs"/>
            </a:endParaRPr>
          </a:p>
        </p:txBody>
      </p:sp>
      <p:sp>
        <p:nvSpPr>
          <p:cNvPr id="6" name="Rectangle 3"/>
          <p:cNvSpPr txBox="1">
            <a:spLocks noChangeArrowheads="1"/>
          </p:cNvSpPr>
          <p:nvPr/>
        </p:nvSpPr>
        <p:spPr bwMode="auto">
          <a:xfrm>
            <a:off x="452998" y="845129"/>
            <a:ext cx="8197406" cy="73302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仅仅是替换原始包含敏感信息的异常往往也不能防止敏感信息泄露，因为仅仅是抛出异常本身这样的行为动作也可能导致敏感信息泄露。</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503238" y="2145480"/>
            <a:ext cx="2337239" cy="1034002"/>
          </a:xfrm>
          <a:prstGeom prst="wedgeRectCallout">
            <a:avLst>
              <a:gd name="adj1" fmla="val 64468"/>
              <a:gd name="adj2" fmla="val 10859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dirty="0" smtClean="0">
                <a:latin typeface="微软雅黑" pitchFamily="34" charset="-122"/>
                <a:ea typeface="微软雅黑" pitchFamily="34" charset="-122"/>
              </a:rPr>
              <a:t>由于程序对传入的有效路径和无效路径的反应不同，攻击者能够</a:t>
            </a:r>
            <a:r>
              <a:rPr lang="zh-CN" altLang="en-US" sz="1400" dirty="0" smtClean="0">
                <a:latin typeface="微软雅黑" pitchFamily="34" charset="-122"/>
                <a:ea typeface="微软雅黑" pitchFamily="34" charset="-122"/>
              </a:rPr>
              <a:t>通过穷举的方式发现有效的文件路径</a:t>
            </a:r>
            <a:endParaRPr lang="zh-CN" altLang="en-US" sz="1400" dirty="0" smtClean="0"/>
          </a:p>
          <a:p>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定义安全策略</a:t>
            </a:r>
          </a:p>
        </p:txBody>
      </p:sp>
      <p:sp>
        <p:nvSpPr>
          <p:cNvPr id="6" name="Rectangle 1"/>
          <p:cNvSpPr>
            <a:spLocks noGrp="1" noChangeArrowheads="1"/>
          </p:cNvSpPr>
          <p:nvPr>
            <p:ph idx="1"/>
          </p:nvPr>
        </p:nvSpPr>
        <p:spPr bwMode="auto">
          <a:xfrm>
            <a:off x="3367054" y="759272"/>
            <a:ext cx="5421345" cy="3847207"/>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ExceptionExample</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main(String[] args)</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 file = </a:t>
            </a:r>
            <a:r>
              <a:rPr kumimoji="0" lang="en-US" altLang="zh-CN" sz="1000" b="1" i="0" u="none" strike="noStrike" cap="none" normalizeH="0" baseline="0" dirty="0" smtClean="0">
                <a:ln>
                  <a:noFill/>
                </a:ln>
                <a:solidFill>
                  <a:srgbClr val="7F0055"/>
                </a:solidFill>
                <a:effectLst/>
                <a:cs typeface="Courier New" pitchFamily="49" charset="0"/>
              </a:rPr>
              <a:t>null</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try</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000" b="0" i="0" u="none" strike="noStrike" cap="none" normalizeH="0" baseline="0" dirty="0" smtClean="0">
                <a:ln>
                  <a:noFill/>
                </a:ln>
                <a:solidFill>
                  <a:srgbClr val="000000"/>
                </a:solidFill>
                <a:effectLst/>
                <a:cs typeface="Courier New" pitchFamily="49" charset="0"/>
              </a:rPr>
              <a:t>            file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File(System.</a:t>
            </a:r>
            <a:r>
              <a:rPr kumimoji="0" lang="en-US" altLang="zh-CN" sz="1000" b="0" i="1" u="none" strike="noStrike" cap="none" normalizeH="0" baseline="0" dirty="0" smtClean="0">
                <a:ln>
                  <a:noFill/>
                </a:ln>
                <a:solidFill>
                  <a:srgbClr val="000000"/>
                </a:solidFill>
                <a:effectLst/>
                <a:cs typeface="Courier New" pitchFamily="49" charset="0"/>
              </a:rPr>
              <a:t>getenv</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"APPDATA“</a:t>
            </a:r>
            <a:r>
              <a:rPr kumimoji="0" lang="en-US" altLang="zh-CN" sz="1000" b="0" i="0" u="none" strike="noStrike" cap="none" normalizeH="0" baseline="0" dirty="0" smtClean="0">
                <a:ln>
                  <a:noFill/>
                </a:ln>
                <a:solidFill>
                  <a:srgbClr val="000000"/>
                </a:solidFill>
                <a:effectLst/>
                <a:cs typeface="Courier New" pitchFamily="49" charset="0"/>
              </a:rPr>
              <a:t>) + </a:t>
            </a:r>
            <a:r>
              <a:rPr lang="en-US" altLang="zh-CN" sz="1000" dirty="0" smtClean="0">
                <a:solidFill>
                  <a:srgbClr val="000000"/>
                </a:solidFill>
                <a:cs typeface="Courier New" pitchFamily="49" charset="0"/>
              </a:rPr>
              <a:t>args[0]).getCanonicalFile(); 			 </a:t>
            </a:r>
            <a:r>
              <a:rPr kumimoji="0" lang="en-US" altLang="zh-CN" sz="1000" b="0" i="0" u="none" strike="noStrike" cap="none" normalizeH="0" dirty="0" smtClean="0">
                <a:ln>
                  <a:noFill/>
                </a:ln>
                <a:solidFill>
                  <a:srgbClr val="000000"/>
                </a:solidFill>
                <a:effectLst/>
                <a:cs typeface="Courier New" pitchFamily="49" charset="0"/>
              </a:rPr>
              <a:t>	</a:t>
            </a:r>
            <a:r>
              <a:rPr lang="en-US" altLang="zh-CN" sz="1000" dirty="0" smtClean="0">
                <a:solidFill>
                  <a:srgbClr val="000000"/>
                </a:solidFill>
                <a:cs typeface="Courier New" pitchFamily="49" charset="0"/>
              </a:rPr>
              <a:t>  </a:t>
            </a:r>
          </a:p>
          <a:p>
            <a:pPr marL="0" lvl="0" indent="0">
              <a:lnSpc>
                <a:spcPct val="100000"/>
              </a:lnSpc>
              <a:buClrTx/>
              <a:buSzTx/>
              <a:buNone/>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if</a:t>
            </a:r>
            <a:r>
              <a:rPr kumimoji="0" lang="en-US" altLang="zh-CN" sz="1000" b="0" i="0" u="none" strike="noStrike" cap="none" normalizeH="0" baseline="0" dirty="0" smtClean="0">
                <a:ln>
                  <a:noFill/>
                </a:ln>
                <a:solidFill>
                  <a:srgbClr val="000000"/>
                </a:solidFill>
                <a:effectLst/>
                <a:cs typeface="Courier New" pitchFamily="49" charset="0"/>
              </a:rPr>
              <a:t> (!file.getPath().startsWith(</a:t>
            </a:r>
            <a:r>
              <a:rPr kumimoji="0" lang="en-US" altLang="zh-CN" sz="1000" b="0" i="0" u="none" strike="noStrike" cap="none" normalizeH="0" baseline="0" dirty="0" smtClean="0">
                <a:ln>
                  <a:noFill/>
                </a:ln>
                <a:solidFill>
                  <a:srgbClr val="2A00FF"/>
                </a:solidFill>
                <a:effectLst/>
                <a:cs typeface="Courier New" pitchFamily="49" charset="0"/>
              </a:rPr>
              <a:t>"c:\\homepath"</a:t>
            </a:r>
            <a:r>
              <a:rPr kumimoji="0" lang="en-US" altLang="zh-CN" sz="1000" b="0" i="0" u="none" strike="noStrike" cap="none" normalizeH="0" baseline="0" dirty="0" smtClean="0">
                <a:ln>
                  <a:noFill/>
                </a:ln>
                <a:solidFill>
                  <a:srgbClr val="000000"/>
                </a:solidFill>
                <a:effectLst/>
                <a:cs typeface="Courier New" pitchFamily="49" charset="0"/>
              </a:rPr>
              <a:t>))</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System.</a:t>
            </a:r>
            <a:r>
              <a:rPr kumimoji="0" lang="en-US" altLang="zh-CN" sz="1000" b="0" i="1" u="none" strike="noStrike" cap="none" normalizeH="0" baseline="0" dirty="0" smtClean="0">
                <a:ln>
                  <a:noFill/>
                </a:ln>
                <a:solidFill>
                  <a:srgbClr val="0000C0"/>
                </a:solidFill>
                <a:effectLst/>
                <a:cs typeface="Courier New" pitchFamily="49" charset="0"/>
              </a:rPr>
              <a:t>out</a:t>
            </a:r>
            <a:r>
              <a:rPr kumimoji="0" lang="en-US" altLang="zh-CN" sz="1000" b="0" i="0" u="none" strike="noStrike" cap="none" normalizeH="0" baseline="0" dirty="0"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2A00FF"/>
                </a:solidFill>
                <a:effectLst/>
                <a:cs typeface="Courier New" pitchFamily="49" charset="0"/>
              </a:rPr>
              <a:t>"Invalid file"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catch</a:t>
            </a:r>
            <a:r>
              <a:rPr kumimoji="0" lang="en-US" altLang="zh-CN" sz="1000" b="1" i="0" u="none" strike="noStrike" cap="none" normalizeH="0" baseline="0" dirty="0" smtClean="0">
                <a:ln>
                  <a:noFill/>
                </a:ln>
                <a:solidFill>
                  <a:srgbClr val="000000"/>
                </a:solidFill>
                <a:effectLst/>
                <a:cs typeface="Courier New" pitchFamily="49" charset="0"/>
              </a:rPr>
              <a:t> (IOException x)</a:t>
            </a:r>
            <a:r>
              <a:rPr lang="en-US" altLang="zh-CN" sz="1000" dirty="0" smtClean="0"/>
              <a:t> </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System.</a:t>
            </a:r>
            <a:r>
              <a:rPr kumimoji="0" lang="en-US" altLang="zh-CN" sz="1000" b="1" i="1" u="none" strike="noStrike" cap="none" normalizeH="0" baseline="0" dirty="0" smtClean="0">
                <a:ln>
                  <a:noFill/>
                </a:ln>
                <a:solidFill>
                  <a:srgbClr val="0000C0"/>
                </a:solidFill>
                <a:effectLst/>
                <a:cs typeface="Courier New" pitchFamily="49" charset="0"/>
              </a:rPr>
              <a:t>out</a:t>
            </a:r>
            <a:r>
              <a:rPr kumimoji="0" lang="en-US" altLang="zh-CN" sz="1000" b="1" i="0" u="none" strike="noStrike" cap="none" normalizeH="0" baseline="0" dirty="0" smtClean="0">
                <a:ln>
                  <a:noFill/>
                </a:ln>
                <a:solidFill>
                  <a:srgbClr val="000000"/>
                </a:solidFill>
                <a:effectLst/>
                <a:cs typeface="Courier New" pitchFamily="49" charset="0"/>
              </a:rPr>
              <a:t>.println(</a:t>
            </a:r>
            <a:r>
              <a:rPr kumimoji="0" lang="en-US" altLang="zh-CN" sz="1000" b="1" i="0" u="none" strike="noStrike" cap="none" normalizeH="0" baseline="0" dirty="0" smtClean="0">
                <a:ln>
                  <a:noFill/>
                </a:ln>
                <a:solidFill>
                  <a:srgbClr val="2A00FF"/>
                </a:solidFill>
                <a:effectLst/>
                <a:cs typeface="Courier New" pitchFamily="49" charset="0"/>
              </a:rPr>
              <a:t>"Invalid file"</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lang="en-US" altLang="zh-CN" sz="1000" dirty="0" smtClean="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try</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 fis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catch</a:t>
            </a:r>
            <a:r>
              <a:rPr kumimoji="0" lang="en-US" altLang="zh-CN" sz="1000" b="1" i="0" u="none" strike="noStrike" cap="none" normalizeH="0" baseline="0" dirty="0" smtClean="0">
                <a:ln>
                  <a:noFill/>
                </a:ln>
                <a:solidFill>
                  <a:srgbClr val="000000"/>
                </a:solidFill>
                <a:effectLst/>
                <a:cs typeface="Courier New" pitchFamily="49" charset="0"/>
              </a:rPr>
              <a:t> (FileNotFoundException x)</a:t>
            </a:r>
            <a:r>
              <a:rPr lang="en-US" altLang="zh-CN" sz="1000" dirty="0" smtClean="0"/>
              <a:t> </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System.</a:t>
            </a:r>
            <a:r>
              <a:rPr kumimoji="0" lang="en-US" altLang="zh-CN" sz="1000" b="1" i="1" u="none" strike="noStrike" cap="none" normalizeH="0" baseline="0" dirty="0" smtClean="0">
                <a:ln>
                  <a:noFill/>
                </a:ln>
                <a:solidFill>
                  <a:srgbClr val="0000C0"/>
                </a:solidFill>
                <a:effectLst/>
                <a:cs typeface="Courier New" pitchFamily="49" charset="0"/>
              </a:rPr>
              <a:t>out</a:t>
            </a:r>
            <a:r>
              <a:rPr kumimoji="0" lang="en-US" altLang="zh-CN" sz="1000" b="1" i="0" u="none" strike="noStrike" cap="none" normalizeH="0" baseline="0" dirty="0" smtClean="0">
                <a:ln>
                  <a:noFill/>
                </a:ln>
                <a:solidFill>
                  <a:srgbClr val="000000"/>
                </a:solidFill>
                <a:effectLst/>
                <a:cs typeface="Courier New" pitchFamily="49" charset="0"/>
              </a:rPr>
              <a:t>.println(</a:t>
            </a:r>
            <a:r>
              <a:rPr kumimoji="0" lang="en-US" altLang="zh-CN" sz="1000" b="1" i="0" u="none" strike="noStrike" cap="none" normalizeH="0" baseline="0" dirty="0" smtClean="0">
                <a:ln>
                  <a:noFill/>
                </a:ln>
                <a:solidFill>
                  <a:srgbClr val="2A00FF"/>
                </a:solidFill>
                <a:effectLst/>
                <a:cs typeface="Courier New" pitchFamily="49" charset="0"/>
              </a:rPr>
              <a:t>"Invalid file"</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1"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p:txBody>
      </p:sp>
      <p:sp>
        <p:nvSpPr>
          <p:cNvPr id="5" name="Rectangle 3"/>
          <p:cNvSpPr txBox="1">
            <a:spLocks noChangeArrowheads="1"/>
          </p:cNvSpPr>
          <p:nvPr/>
        </p:nvSpPr>
        <p:spPr bwMode="auto">
          <a:xfrm>
            <a:off x="432041" y="934429"/>
            <a:ext cx="2935013" cy="2444647"/>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采取一种安全策略，只允许用户访问</a:t>
            </a:r>
            <a:r>
              <a:rPr lang="en-US" altLang="zh-CN" sz="1600" dirty="0" smtClean="0">
                <a:latin typeface="微软雅黑" pitchFamily="34" charset="-122"/>
                <a:ea typeface="微软雅黑" pitchFamily="34" charset="-122"/>
              </a:rPr>
              <a:t>”c:\homepath”</a:t>
            </a:r>
            <a:r>
              <a:rPr lang="zh-CN" altLang="zh-CN" sz="1600" dirty="0" smtClean="0">
                <a:latin typeface="微软雅黑" pitchFamily="34" charset="-122"/>
                <a:ea typeface="微软雅黑" pitchFamily="34" charset="-122"/>
              </a:rPr>
              <a:t>中的文件，当用户试图访问</a:t>
            </a:r>
            <a:r>
              <a:rPr lang="en-US" altLang="zh-CN" sz="1600" dirty="0" smtClean="0">
                <a:latin typeface="微软雅黑" pitchFamily="34" charset="-122"/>
                <a:ea typeface="微软雅黑" pitchFamily="34" charset="-122"/>
              </a:rPr>
              <a:t>”c:\homepath”</a:t>
            </a:r>
            <a:r>
              <a:rPr lang="zh-CN" altLang="zh-CN" sz="1600" dirty="0" smtClean="0">
                <a:latin typeface="微软雅黑" pitchFamily="34" charset="-122"/>
                <a:ea typeface="微软雅黑" pitchFamily="34" charset="-122"/>
              </a:rPr>
              <a:t>以外的文件或者无效的文件路径时，程序只是给出了一个简洁的提示信息。</a:t>
            </a:r>
            <a:endParaRPr lang="zh-CN" altLang="en-US" sz="16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序列化泄露敏感信息</a:t>
            </a:r>
            <a:endParaRPr lang="zh-CN" altLang="en-US" sz="2400" dirty="0">
              <a:cs typeface="+mn-cs"/>
            </a:endParaRPr>
          </a:p>
        </p:txBody>
      </p:sp>
      <p:sp>
        <p:nvSpPr>
          <p:cNvPr id="49" name="内容占位符 2"/>
          <p:cNvSpPr>
            <a:spLocks noGrp="1"/>
          </p:cNvSpPr>
          <p:nvPr>
            <p:ph idx="1"/>
          </p:nvPr>
        </p:nvSpPr>
        <p:spPr>
          <a:xfrm>
            <a:off x="441769" y="908217"/>
            <a:ext cx="6184939" cy="967319"/>
          </a:xfrm>
          <a:noFill/>
          <a:ln>
            <a:noFill/>
          </a:ln>
          <a:effectLst/>
        </p:spPr>
        <p:txBody>
          <a:bodyPr vert="horz" wrap="square" lIns="80142" tIns="40070" rIns="80142" bIns="40070" numCol="1" anchor="t" anchorCtr="0" compatLnSpc="1">
            <a:prstTxWarp prst="textNoShape">
              <a:avLst/>
            </a:prstTxWarp>
            <a:spAutoFit/>
          </a:bodyPr>
          <a:lstStyle/>
          <a:p>
            <a:pPr marL="0" indent="0">
              <a:lnSpc>
                <a:spcPct val="120000"/>
              </a:lnSpc>
              <a:buNone/>
            </a:pPr>
            <a:r>
              <a:rPr lang="zh-CN" altLang="en-US" sz="1600" kern="1200" dirty="0" smtClean="0"/>
              <a:t>序列化：</a:t>
            </a:r>
            <a:r>
              <a:rPr lang="zh-CN" altLang="en-US" sz="1600" b="0" kern="1200" dirty="0" smtClean="0"/>
              <a:t>序列化将对象的状态保存为一个字节序列，之后通过反序列化该字节序列又能重新构造出原来的对象，但是它并没有提供一种机制来保证数据的安全性。</a:t>
            </a:r>
            <a:endParaRPr lang="en-US" altLang="zh-CN" sz="1600" b="0" kern="1200" dirty="0" smtClean="0"/>
          </a:p>
        </p:txBody>
      </p:sp>
      <p:pic>
        <p:nvPicPr>
          <p:cNvPr id="646146" name="Picture 2" descr="http://t1.gstatic.com/images?q=tbn:ANd9GcSW2MvctyITV9ND6fmUsCGF7-vtTKN3YdCGx1xbqin5Hh13T-DQjQ"/>
          <p:cNvPicPr>
            <a:picLocks noChangeAspect="1" noChangeArrowheads="1"/>
          </p:cNvPicPr>
          <p:nvPr/>
        </p:nvPicPr>
        <p:blipFill>
          <a:blip r:embed="rId3" cstate="print"/>
          <a:srcRect/>
          <a:stretch>
            <a:fillRect/>
          </a:stretch>
        </p:blipFill>
        <p:spPr bwMode="auto">
          <a:xfrm>
            <a:off x="6621939" y="938212"/>
            <a:ext cx="2017236" cy="899223"/>
          </a:xfrm>
          <a:prstGeom prst="rect">
            <a:avLst/>
          </a:prstGeom>
          <a:noFill/>
        </p:spPr>
      </p:pic>
      <p:grpSp>
        <p:nvGrpSpPr>
          <p:cNvPr id="3" name="组合 50"/>
          <p:cNvGrpSpPr/>
          <p:nvPr/>
        </p:nvGrpSpPr>
        <p:grpSpPr>
          <a:xfrm>
            <a:off x="3044757" y="2003898"/>
            <a:ext cx="5584689" cy="2528212"/>
            <a:chOff x="3054485" y="2013626"/>
            <a:chExt cx="5584689" cy="2528212"/>
          </a:xfrm>
        </p:grpSpPr>
        <p:sp>
          <p:nvSpPr>
            <p:cNvPr id="27" name="矩形 26"/>
            <p:cNvSpPr/>
            <p:nvPr/>
          </p:nvSpPr>
          <p:spPr bwMode="auto">
            <a:xfrm>
              <a:off x="3182248" y="2166728"/>
              <a:ext cx="819596" cy="979075"/>
            </a:xfrm>
            <a:prstGeom prst="rect">
              <a:avLst/>
            </a:prstGeom>
            <a:solidFill>
              <a:srgbClr val="00B0F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server</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8" name="矩形 27"/>
            <p:cNvSpPr/>
            <p:nvPr/>
          </p:nvSpPr>
          <p:spPr bwMode="auto">
            <a:xfrm>
              <a:off x="7631485" y="2146413"/>
              <a:ext cx="878139" cy="1009548"/>
            </a:xfrm>
            <a:prstGeom prst="rect">
              <a:avLst/>
            </a:prstGeom>
            <a:solidFill>
              <a:srgbClr val="00B0F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client</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cxnSp>
          <p:nvCxnSpPr>
            <p:cNvPr id="29" name="直接箭头连接符 28"/>
            <p:cNvCxnSpPr>
              <a:stCxn id="27" idx="3"/>
              <a:endCxn id="28" idx="1"/>
            </p:cNvCxnSpPr>
            <p:nvPr/>
          </p:nvCxnSpPr>
          <p:spPr bwMode="auto">
            <a:xfrm flipV="1">
              <a:off x="4001844" y="2651187"/>
              <a:ext cx="3629641" cy="5079"/>
            </a:xfrm>
            <a:prstGeom prst="straightConnector1">
              <a:avLst/>
            </a:prstGeom>
            <a:ln>
              <a:tailEnd type="non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1" name="矩形 30"/>
            <p:cNvSpPr/>
            <p:nvPr/>
          </p:nvSpPr>
          <p:spPr bwMode="auto">
            <a:xfrm>
              <a:off x="4607920" y="2779932"/>
              <a:ext cx="585426" cy="287963"/>
            </a:xfrm>
            <a:prstGeom prst="rect">
              <a:avLst/>
            </a:prstGeom>
            <a:solidFill>
              <a:srgbClr val="00B05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data</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2" name="矩形 31"/>
            <p:cNvSpPr/>
            <p:nvPr/>
          </p:nvSpPr>
          <p:spPr bwMode="auto">
            <a:xfrm>
              <a:off x="6402091" y="2779932"/>
              <a:ext cx="526883" cy="287963"/>
            </a:xfrm>
            <a:prstGeom prst="rect">
              <a:avLst/>
            </a:prstGeom>
            <a:solidFill>
              <a:srgbClr val="C00000"/>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data</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7631485" y="2444534"/>
              <a:ext cx="585426" cy="575926"/>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反序列化</a:t>
              </a:r>
            </a:p>
          </p:txBody>
        </p:sp>
        <p:sp>
          <p:nvSpPr>
            <p:cNvPr id="34" name="矩形 33"/>
            <p:cNvSpPr/>
            <p:nvPr/>
          </p:nvSpPr>
          <p:spPr bwMode="auto">
            <a:xfrm>
              <a:off x="3474961" y="2454691"/>
              <a:ext cx="526883" cy="51833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序列化</a:t>
              </a:r>
            </a:p>
          </p:txBody>
        </p:sp>
        <p:cxnSp>
          <p:nvCxnSpPr>
            <p:cNvPr id="35" name="直接箭头连接符 34"/>
            <p:cNvCxnSpPr/>
            <p:nvPr/>
          </p:nvCxnSpPr>
          <p:spPr bwMode="auto">
            <a:xfrm>
              <a:off x="4177472" y="2915432"/>
              <a:ext cx="292713" cy="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bwMode="auto">
            <a:xfrm>
              <a:off x="7046059" y="2915432"/>
              <a:ext cx="292713" cy="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563302" y="2273834"/>
              <a:ext cx="604618" cy="276999"/>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RMI</a:t>
              </a:r>
              <a:endParaRPr lang="zh-CN" altLang="en-US" sz="1200" dirty="0">
                <a:latin typeface="微软雅黑" pitchFamily="34" charset="-122"/>
                <a:ea typeface="微软雅黑" pitchFamily="34" charset="-122"/>
              </a:endParaRPr>
            </a:p>
          </p:txBody>
        </p:sp>
        <p:cxnSp>
          <p:nvCxnSpPr>
            <p:cNvPr id="38" name="直接连接符 37"/>
            <p:cNvCxnSpPr>
              <a:stCxn id="31" idx="3"/>
              <a:endCxn id="32" idx="1"/>
            </p:cNvCxnSpPr>
            <p:nvPr/>
          </p:nvCxnSpPr>
          <p:spPr bwMode="auto">
            <a:xfrm>
              <a:off x="5193346" y="2923914"/>
              <a:ext cx="1208744" cy="0"/>
            </a:xfrm>
            <a:prstGeom prst="line">
              <a:avLst/>
            </a:prstGeom>
            <a:ln w="25400">
              <a:solidFill>
                <a:schemeClr val="tx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39" name="图片 38" descr="attacker.bmp"/>
            <p:cNvPicPr>
              <a:picLocks noChangeAspect="1"/>
            </p:cNvPicPr>
            <p:nvPr/>
          </p:nvPicPr>
          <p:blipFill>
            <a:blip r:embed="rId4" cstate="print"/>
            <a:stretch>
              <a:fillRect/>
            </a:stretch>
          </p:blipFill>
          <p:spPr>
            <a:xfrm>
              <a:off x="5348324" y="3528636"/>
              <a:ext cx="819596" cy="863890"/>
            </a:xfrm>
            <a:prstGeom prst="rect">
              <a:avLst/>
            </a:prstGeom>
            <a:ln>
              <a:solidFill>
                <a:schemeClr val="tx1"/>
              </a:solidFill>
            </a:ln>
          </p:spPr>
        </p:pic>
        <p:cxnSp>
          <p:nvCxnSpPr>
            <p:cNvPr id="40" name="直接箭头连接符 39"/>
            <p:cNvCxnSpPr/>
            <p:nvPr/>
          </p:nvCxnSpPr>
          <p:spPr bwMode="auto">
            <a:xfrm flipV="1">
              <a:off x="5737472" y="3010303"/>
              <a:ext cx="0" cy="440426"/>
            </a:xfrm>
            <a:prstGeom prst="straightConnector1">
              <a:avLst/>
            </a:prstGeom>
            <a:ln w="38100">
              <a:solidFill>
                <a:srgbClr val="FF0000"/>
              </a:solidFill>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5816665" y="3010303"/>
              <a:ext cx="585426" cy="467708"/>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窃取修改</a:t>
              </a:r>
              <a:endParaRPr lang="zh-CN" altLang="en-US" sz="1200" dirty="0">
                <a:latin typeface="微软雅黑" pitchFamily="34" charset="-122"/>
                <a:ea typeface="微软雅黑" pitchFamily="34" charset="-122"/>
              </a:endParaRPr>
            </a:p>
          </p:txBody>
        </p:sp>
        <p:pic>
          <p:nvPicPr>
            <p:cNvPr id="44" name="图片 43" descr="data.bmp"/>
            <p:cNvPicPr>
              <a:picLocks noChangeAspect="1"/>
            </p:cNvPicPr>
            <p:nvPr/>
          </p:nvPicPr>
          <p:blipFill>
            <a:blip r:embed="rId5" cstate="print"/>
            <a:stretch>
              <a:fillRect/>
            </a:stretch>
          </p:blipFill>
          <p:spPr>
            <a:xfrm>
              <a:off x="3357876" y="3595136"/>
              <a:ext cx="1522107" cy="567020"/>
            </a:xfrm>
            <a:prstGeom prst="rect">
              <a:avLst/>
            </a:prstGeom>
          </p:spPr>
        </p:pic>
        <p:pic>
          <p:nvPicPr>
            <p:cNvPr id="45" name="图片 44" descr="data2.bmp"/>
            <p:cNvPicPr>
              <a:picLocks noChangeAspect="1"/>
            </p:cNvPicPr>
            <p:nvPr/>
          </p:nvPicPr>
          <p:blipFill>
            <a:blip r:embed="rId6" cstate="print"/>
            <a:stretch>
              <a:fillRect/>
            </a:stretch>
          </p:blipFill>
          <p:spPr>
            <a:xfrm>
              <a:off x="6753346" y="3586229"/>
              <a:ext cx="1639193" cy="591505"/>
            </a:xfrm>
            <a:prstGeom prst="rect">
              <a:avLst/>
            </a:prstGeom>
          </p:spPr>
        </p:pic>
        <p:sp>
          <p:nvSpPr>
            <p:cNvPr id="46" name="圆角矩形标注 45"/>
            <p:cNvSpPr/>
            <p:nvPr/>
          </p:nvSpPr>
          <p:spPr bwMode="auto">
            <a:xfrm>
              <a:off x="3299333" y="3528636"/>
              <a:ext cx="1639193" cy="706337"/>
            </a:xfrm>
            <a:prstGeom prst="wedgeRoundRectCallout">
              <a:avLst>
                <a:gd name="adj1" fmla="val 47195"/>
                <a:gd name="adj2" fmla="val -111506"/>
                <a:gd name="adj3" fmla="val 166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7" name="圆角矩形标注 46"/>
            <p:cNvSpPr/>
            <p:nvPr/>
          </p:nvSpPr>
          <p:spPr bwMode="auto">
            <a:xfrm>
              <a:off x="6753346" y="3528636"/>
              <a:ext cx="1639193" cy="706337"/>
            </a:xfrm>
            <a:prstGeom prst="wedgeRoundRectCallout">
              <a:avLst>
                <a:gd name="adj1" fmla="val -50438"/>
                <a:gd name="adj2" fmla="val -107192"/>
                <a:gd name="adj3" fmla="val 16667"/>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0" name="矩形 49"/>
            <p:cNvSpPr/>
            <p:nvPr/>
          </p:nvSpPr>
          <p:spPr bwMode="auto">
            <a:xfrm>
              <a:off x="3054485" y="2013626"/>
              <a:ext cx="5584689" cy="2528212"/>
            </a:xfrm>
            <a:prstGeom prst="rect">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grpSp>
      <p:sp>
        <p:nvSpPr>
          <p:cNvPr id="52" name="矩形标注 51"/>
          <p:cNvSpPr/>
          <p:nvPr/>
        </p:nvSpPr>
        <p:spPr bwMode="auto">
          <a:xfrm>
            <a:off x="598354" y="2402606"/>
            <a:ext cx="2055136" cy="1496294"/>
          </a:xfrm>
          <a:prstGeom prst="wedgeRectCallout">
            <a:avLst>
              <a:gd name="adj1" fmla="val 64913"/>
              <a:gd name="adj2" fmla="val -661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kern="0" dirty="0" smtClean="0">
                <a:latin typeface="微软雅黑" pitchFamily="34" charset="-122"/>
                <a:ea typeface="微软雅黑" pitchFamily="34" charset="-122"/>
              </a:rPr>
              <a:t>序列化</a:t>
            </a:r>
            <a:r>
              <a:rPr lang="zh-CN" altLang="en-US" sz="1400" kern="0" dirty="0" smtClean="0">
                <a:latin typeface="微软雅黑" pitchFamily="34" charset="-122"/>
                <a:ea typeface="微软雅黑" pitchFamily="34" charset="-122"/>
              </a:rPr>
              <a:t>的数据</a:t>
            </a:r>
            <a:r>
              <a:rPr lang="zh-CN" altLang="zh-CN" sz="1400" kern="0" dirty="0" smtClean="0">
                <a:latin typeface="微软雅黑" pitchFamily="34" charset="-122"/>
                <a:ea typeface="微软雅黑" pitchFamily="34" charset="-122"/>
              </a:rPr>
              <a:t>是潜在对外暴露着的，攻击者既可从中获取敏感信息，也可恶意修改其中的数据，试图在其被反序列化之后对系统造成危害</a:t>
            </a:r>
            <a:r>
              <a:rPr lang="zh-CN" altLang="en-US" sz="1400" kern="0" dirty="0" smtClean="0">
                <a:latin typeface="微软雅黑" pitchFamily="34" charset="-122"/>
                <a:ea typeface="微软雅黑" pitchFamily="34" charset="-122"/>
              </a:rPr>
              <a:t>。</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blinds(horizontal)">
                                      <p:cBhvr>
                                        <p:cTn id="7" dur="500"/>
                                        <p:tgtEl>
                                          <p:spTgt spid="4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6146"/>
                                        </p:tgtEl>
                                        <p:attrNameLst>
                                          <p:attrName>style.visibility</p:attrName>
                                        </p:attrNameLst>
                                      </p:cBhvr>
                                      <p:to>
                                        <p:strVal val="visible"/>
                                      </p:to>
                                    </p:set>
                                    <p:animEffect transition="in" filter="blinds(horizontal)">
                                      <p:cBhvr>
                                        <p:cTn id="10" dur="500"/>
                                        <p:tgtEl>
                                          <p:spTgt spid="6461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P spid="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可序列化类中包含敏感信息字段</a:t>
            </a:r>
            <a:endParaRPr lang="zh-CN" altLang="en-US" sz="2400" dirty="0">
              <a:cs typeface="+mn-cs"/>
            </a:endParaRPr>
          </a:p>
        </p:txBody>
      </p:sp>
      <p:sp>
        <p:nvSpPr>
          <p:cNvPr id="10" name="Rectangle 1"/>
          <p:cNvSpPr>
            <a:spLocks noGrp="1" noChangeArrowheads="1"/>
          </p:cNvSpPr>
          <p:nvPr>
            <p:ph idx="1"/>
          </p:nvPr>
        </p:nvSpPr>
        <p:spPr bwMode="auto">
          <a:xfrm>
            <a:off x="3829050" y="1639260"/>
            <a:ext cx="4790669" cy="2936188"/>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400" b="0" dirty="0" smtClean="0">
                <a:solidFill>
                  <a:srgbClr val="3F7F5F"/>
                </a:solidFill>
                <a:cs typeface="Courier New" pitchFamily="49" charset="0"/>
              </a:rPr>
              <a:t>//</a:t>
            </a:r>
            <a:r>
              <a:rPr lang="zh-CN" altLang="en-US" sz="1400" b="0" dirty="0" smtClean="0">
                <a:solidFill>
                  <a:srgbClr val="3F7F5F"/>
                </a:solidFill>
                <a:cs typeface="Courier New" pitchFamily="49" charset="0"/>
              </a:rPr>
              <a:t>示例代码</a:t>
            </a:r>
            <a:endParaRPr kumimoji="0" lang="en-US" altLang="zh-CN" sz="14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class</a:t>
            </a:r>
            <a:r>
              <a:rPr kumimoji="0" lang="en-US" altLang="zh-CN" sz="1400" b="0" i="0" u="none" strike="noStrike" cap="none" normalizeH="0" baseline="0" dirty="0" smtClean="0">
                <a:ln>
                  <a:noFill/>
                </a:ln>
                <a:solidFill>
                  <a:srgbClr val="000000"/>
                </a:solidFill>
                <a:effectLst/>
                <a:cs typeface="Courier New" pitchFamily="49" charset="0"/>
              </a:rPr>
              <a:t> Point </a:t>
            </a:r>
            <a:r>
              <a:rPr kumimoji="0" lang="en-US" altLang="zh-CN" sz="1400" b="1" i="0" u="none" strike="noStrike" cap="none" normalizeH="0" baseline="0" dirty="0" smtClean="0">
                <a:ln>
                  <a:noFill/>
                </a:ln>
                <a:solidFill>
                  <a:srgbClr val="7F0055"/>
                </a:solidFill>
                <a:effectLst/>
                <a:cs typeface="Courier New" pitchFamily="49" charset="0"/>
              </a:rPr>
              <a:t>implements</a:t>
            </a:r>
            <a:r>
              <a:rPr kumimoji="0" lang="en-US" altLang="zh-CN" sz="1400" b="0" i="0" u="none" strike="noStrike" cap="none" normalizeH="0" baseline="0" dirty="0" smtClean="0">
                <a:ln>
                  <a:noFill/>
                </a:ln>
                <a:solidFill>
                  <a:srgbClr val="000000"/>
                </a:solidFill>
                <a:effectLst/>
                <a:cs typeface="Courier New" pitchFamily="49" charset="0"/>
              </a:rPr>
              <a:t> Serializable</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private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x</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private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y</a:t>
            </a:r>
            <a:r>
              <a:rPr kumimoji="0" lang="en-US" altLang="zh-CN" sz="14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0" dirty="0" smtClean="0">
                <a:solidFill>
                  <a:srgbClr val="000000"/>
                </a:solidFill>
                <a:cs typeface="Courier New" pitchFamily="49" charset="0"/>
              </a:rPr>
              <a:t>    </a:t>
            </a:r>
            <a:r>
              <a:rPr lang="en-US" altLang="zh-CN" sz="1400" dirty="0" smtClean="0">
                <a:solidFill>
                  <a:srgbClr val="7F0055"/>
                </a:solidFill>
                <a:cs typeface="Courier New" pitchFamily="49" charset="0"/>
              </a:rPr>
              <a:t>private</a:t>
            </a:r>
            <a:r>
              <a:rPr lang="en-US" altLang="zh-CN" sz="1400" b="0" dirty="0" smtClean="0">
                <a:solidFill>
                  <a:srgbClr val="000000"/>
                </a:solidFill>
                <a:cs typeface="Courier New" pitchFamily="49" charset="0"/>
              </a:rPr>
              <a:t> String </a:t>
            </a:r>
            <a:r>
              <a:rPr lang="en-US" altLang="zh-CN" sz="1400" b="0" dirty="0" smtClean="0">
                <a:solidFill>
                  <a:srgbClr val="0000C0"/>
                </a:solidFill>
                <a:cs typeface="Courier New" pitchFamily="49" charset="0"/>
              </a:rPr>
              <a:t>id</a:t>
            </a:r>
            <a:r>
              <a:rPr lang="en-US" altLang="zh-CN" sz="1400" b="0" dirty="0" smtClean="0">
                <a:solidFill>
                  <a:srgbClr val="000000"/>
                </a:solidFill>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Point(String</a:t>
            </a:r>
            <a:r>
              <a:rPr kumimoji="0" lang="en-US" altLang="zh-CN" sz="1400" b="0" i="0" u="none" strike="noStrike" cap="none" normalizeH="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00"/>
                </a:solidFill>
                <a:effectLst/>
                <a:cs typeface="Courier New" pitchFamily="49" charset="0"/>
              </a:rPr>
              <a:t>id,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x, </a:t>
            </a:r>
            <a:r>
              <a:rPr kumimoji="0" lang="en-US" altLang="zh-CN" sz="1400" b="1" i="0" u="none" strike="noStrike" cap="none" normalizeH="0" baseline="0" dirty="0" smtClean="0">
                <a:ln>
                  <a:noFill/>
                </a:ln>
                <a:solidFill>
                  <a:srgbClr val="7F0055"/>
                </a:solidFill>
                <a:effectLst/>
                <a:cs typeface="Courier New" pitchFamily="49" charset="0"/>
              </a:rPr>
              <a:t>double</a:t>
            </a:r>
            <a:r>
              <a:rPr kumimoji="0" lang="en-US" altLang="zh-CN" sz="1400" b="0" i="0" u="none" strike="noStrike" cap="none" normalizeH="0" baseline="0" dirty="0" smtClean="0">
                <a:ln>
                  <a:noFill/>
                </a:ln>
                <a:solidFill>
                  <a:srgbClr val="000000"/>
                </a:solidFill>
                <a:effectLst/>
                <a:cs typeface="Courier New" pitchFamily="49" charset="0"/>
              </a:rPr>
              <a:t> y)</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lang="en-US" altLang="zh-CN" sz="1400" dirty="0" smtClean="0">
                <a:solidFill>
                  <a:srgbClr val="7F0055"/>
                </a:solidFill>
                <a:cs typeface="Courier New" pitchFamily="49" charset="0"/>
              </a:rPr>
              <a:t>this.</a:t>
            </a:r>
            <a:r>
              <a:rPr lang="en-US" altLang="zh-CN" sz="1400" b="0" dirty="0" smtClean="0">
                <a:solidFill>
                  <a:srgbClr val="0000C0"/>
                </a:solidFill>
                <a:cs typeface="Courier New" pitchFamily="49" charset="0"/>
              </a:rPr>
              <a:t>id</a:t>
            </a:r>
            <a:r>
              <a:rPr kumimoji="0" lang="en-US" altLang="zh-CN" sz="1400" b="0" i="0" u="none" strike="noStrike" cap="none" normalizeH="0" baseline="0" dirty="0" smtClean="0">
                <a:ln>
                  <a:noFill/>
                </a:ln>
                <a:solidFill>
                  <a:srgbClr val="000000"/>
                </a:solidFill>
                <a:effectLst/>
                <a:cs typeface="Courier New" pitchFamily="49" charset="0"/>
              </a:rPr>
              <a:t> = </a:t>
            </a:r>
            <a:r>
              <a:rPr lang="en-US" altLang="zh-CN" sz="1400" b="0" dirty="0" smtClean="0">
                <a:solidFill>
                  <a:srgbClr val="000000"/>
                </a:solidFill>
                <a:cs typeface="Courier New" pitchFamily="49" charset="0"/>
              </a:rPr>
              <a:t>id</a:t>
            </a:r>
            <a:r>
              <a:rPr kumimoji="0" lang="en-US" altLang="zh-CN" sz="14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0" dirty="0" smtClean="0">
                <a:solidFill>
                  <a:srgbClr val="000000"/>
                </a:solidFill>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this</a:t>
            </a:r>
            <a:r>
              <a:rPr kumimoji="0" lang="en-US" altLang="zh-CN" sz="1400" b="0" i="0" u="none" strike="noStrike" cap="none" normalizeH="0" baseline="0" dirty="0" smtClean="0">
                <a:ln>
                  <a:noFill/>
                </a:ln>
                <a:solidFill>
                  <a:srgbClr val="000000"/>
                </a:solidFill>
                <a:effectLst/>
                <a:cs typeface="Courier New" pitchFamily="49" charset="0"/>
              </a:rPr>
              <a:t>.</a:t>
            </a:r>
            <a:r>
              <a:rPr kumimoji="0" lang="en-US" altLang="zh-CN" sz="1400" b="0" i="0" u="none" strike="noStrike" cap="none" normalizeH="0" baseline="0" dirty="0" smtClean="0">
                <a:ln>
                  <a:noFill/>
                </a:ln>
                <a:solidFill>
                  <a:srgbClr val="0000C0"/>
                </a:solidFill>
                <a:effectLst/>
                <a:cs typeface="Courier New" pitchFamily="49" charset="0"/>
              </a:rPr>
              <a:t>x</a:t>
            </a:r>
            <a:r>
              <a:rPr kumimoji="0" lang="en-US" altLang="zh-CN" sz="1400" b="0" i="0" u="none" strike="noStrike" cap="none" normalizeH="0" baseline="0" dirty="0" smtClean="0">
                <a:ln>
                  <a:noFill/>
                </a:ln>
                <a:solidFill>
                  <a:srgbClr val="000000"/>
                </a:solidFill>
                <a:effectLst/>
                <a:cs typeface="Courier New" pitchFamily="49" charset="0"/>
              </a:rPr>
              <a:t> = x;</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this</a:t>
            </a:r>
            <a:r>
              <a:rPr kumimoji="0" lang="en-US" altLang="zh-CN" sz="1400" b="0" i="0" u="none" strike="noStrike" cap="none" normalizeH="0" baseline="0" dirty="0" smtClean="0">
                <a:ln>
                  <a:noFill/>
                </a:ln>
                <a:solidFill>
                  <a:srgbClr val="000000"/>
                </a:solidFill>
                <a:effectLst/>
                <a:cs typeface="Courier New" pitchFamily="49" charset="0"/>
              </a:rPr>
              <a:t>.</a:t>
            </a:r>
            <a:r>
              <a:rPr kumimoji="0" lang="en-US" altLang="zh-CN" sz="1400" b="0" i="0" u="none" strike="noStrike" cap="none" normalizeH="0" baseline="0" dirty="0" smtClean="0">
                <a:ln>
                  <a:noFill/>
                </a:ln>
                <a:solidFill>
                  <a:srgbClr val="0000C0"/>
                </a:solidFill>
                <a:effectLst/>
                <a:cs typeface="Courier New" pitchFamily="49" charset="0"/>
              </a:rPr>
              <a:t>y</a:t>
            </a:r>
            <a:r>
              <a:rPr kumimoji="0" lang="en-US" altLang="zh-CN" sz="1400" b="0" i="0" u="none" strike="noStrike" cap="none" normalizeH="0" baseline="0" dirty="0" smtClean="0">
                <a:ln>
                  <a:noFill/>
                </a:ln>
                <a:solidFill>
                  <a:srgbClr val="000000"/>
                </a:solidFill>
                <a:effectLst/>
                <a:cs typeface="Courier New" pitchFamily="49" charset="0"/>
              </a:rPr>
              <a:t> = y;</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p>
          <a:p>
            <a:pPr marL="0" indent="0">
              <a:lnSpc>
                <a:spcPct val="100000"/>
              </a:lnSpc>
              <a:buClrTx/>
              <a:buSzTx/>
              <a:buNone/>
            </a:pPr>
            <a:r>
              <a:rPr lang="en-US" altLang="zh-CN" sz="1400" b="0" dirty="0" smtClean="0">
                <a:solidFill>
                  <a:srgbClr val="000000"/>
                </a:solidFill>
                <a:cs typeface="Courier New" pitchFamily="49" charset="0"/>
              </a:rPr>
              <a:t>    </a:t>
            </a:r>
            <a:r>
              <a:rPr lang="en-US" altLang="zh-CN" sz="1400" b="0" dirty="0" smtClean="0">
                <a:solidFill>
                  <a:srgbClr val="3F7F5F"/>
                </a:solidFill>
                <a:cs typeface="Courier New" pitchFamily="49" charset="0"/>
              </a:rPr>
              <a:t>//Other code</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smtClean="0">
                <a:solidFill>
                  <a:srgbClr val="000000"/>
                </a:solidFill>
                <a:cs typeface="Courier New" pitchFamily="49" charset="0"/>
              </a:rPr>
              <a:t>}</a:t>
            </a:r>
            <a:endParaRPr kumimoji="0" lang="en-US" altLang="zh-CN" sz="14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3" y="857417"/>
            <a:ext cx="819740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可序列化类</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声明为实现</a:t>
            </a:r>
            <a:r>
              <a:rPr lang="en-US" altLang="zh-CN" sz="1600" kern="0" dirty="0" smtClean="0">
                <a:solidFill>
                  <a:srgbClr val="000000"/>
                </a:solidFill>
                <a:latin typeface="微软雅黑" pitchFamily="34" charset="-122"/>
                <a:ea typeface="微软雅黑" pitchFamily="34" charset="-122"/>
                <a:cs typeface="Courier New" pitchFamily="49" charset="0"/>
              </a:rPr>
              <a:t>java.io.Serializable</a:t>
            </a:r>
            <a:r>
              <a:rPr lang="zh-CN" altLang="en-US" sz="1600" kern="0" dirty="0" smtClean="0">
                <a:solidFill>
                  <a:srgbClr val="000000"/>
                </a:solidFill>
                <a:latin typeface="微软雅黑" pitchFamily="34" charset="-122"/>
                <a:ea typeface="微软雅黑" pitchFamily="34" charset="-122"/>
                <a:cs typeface="Courier New" pitchFamily="49" charset="0"/>
              </a:rPr>
              <a:t>接口</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中若包含敏感信息字段，则敏感信息可能在此类对象被序列化的时候被无意识的泄露出去。</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629697" y="2227634"/>
            <a:ext cx="2337239" cy="1417266"/>
          </a:xfrm>
          <a:prstGeom prst="wedgeRectCallout">
            <a:avLst>
              <a:gd name="adj1" fmla="val 84622"/>
              <a:gd name="adj2" fmla="val -4378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这里假设可序列化的</a:t>
            </a:r>
            <a:r>
              <a:rPr lang="en-US" altLang="zh-CN" sz="1400" dirty="0" smtClean="0">
                <a:latin typeface="微软雅黑" pitchFamily="34" charset="-122"/>
                <a:ea typeface="微软雅黑" pitchFamily="34" charset="-122"/>
              </a:rPr>
              <a:t>Point</a:t>
            </a:r>
            <a:r>
              <a:rPr lang="zh-CN" altLang="en-US" sz="1400" dirty="0" smtClean="0">
                <a:latin typeface="微软雅黑" pitchFamily="34" charset="-122"/>
                <a:ea typeface="微软雅黑" pitchFamily="34" charset="-122"/>
              </a:rPr>
              <a:t>类中除了</a:t>
            </a:r>
            <a:r>
              <a:rPr lang="en-US" altLang="zh-CN" sz="1400" dirty="0" smtClean="0">
                <a:latin typeface="微软雅黑" pitchFamily="34" charset="-122"/>
                <a:ea typeface="微软雅黑" pitchFamily="34" charset="-122"/>
              </a:rPr>
              <a:t>id</a:t>
            </a:r>
            <a:r>
              <a:rPr lang="zh-CN" altLang="en-US" sz="1400" dirty="0" smtClean="0">
                <a:latin typeface="微软雅黑" pitchFamily="34" charset="-122"/>
                <a:ea typeface="微软雅黑" pitchFamily="34" charset="-122"/>
              </a:rPr>
              <a:t>字段以外，代表坐标位置的</a:t>
            </a:r>
            <a:r>
              <a:rPr lang="en-US" altLang="zh-CN" sz="1400" dirty="0" smtClean="0">
                <a:latin typeface="微软雅黑" pitchFamily="34" charset="-122"/>
                <a:ea typeface="微软雅黑" pitchFamily="34" charset="-122"/>
              </a:rPr>
              <a:t>x</a:t>
            </a:r>
            <a:r>
              <a:rPr lang="zh-CN" altLang="en-US" sz="1400" dirty="0" smtClean="0">
                <a:latin typeface="微软雅黑" pitchFamily="34" charset="-122"/>
                <a:ea typeface="微软雅黑" pitchFamily="34" charset="-122"/>
              </a:rPr>
              <a:t>与</a:t>
            </a:r>
            <a:r>
              <a:rPr lang="en-US" altLang="zh-CN" sz="1400" dirty="0" smtClean="0">
                <a:latin typeface="微软雅黑" pitchFamily="34" charset="-122"/>
                <a:ea typeface="微软雅黑" pitchFamily="34" charset="-122"/>
              </a:rPr>
              <a:t>y</a:t>
            </a:r>
            <a:r>
              <a:rPr lang="zh-CN" altLang="en-US" sz="1400" dirty="0" smtClean="0">
                <a:latin typeface="微软雅黑" pitchFamily="34" charset="-122"/>
                <a:ea typeface="微软雅黑" pitchFamily="34" charset="-122"/>
              </a:rPr>
              <a:t>字段是敏感的，若干</a:t>
            </a:r>
            <a:r>
              <a:rPr lang="en-US" altLang="zh-CN" sz="1400" dirty="0" smtClean="0">
                <a:latin typeface="微软雅黑" pitchFamily="34" charset="-122"/>
                <a:ea typeface="微软雅黑" pitchFamily="34" charset="-122"/>
              </a:rPr>
              <a:t>Point</a:t>
            </a:r>
            <a:r>
              <a:rPr lang="zh-CN" altLang="en-US" sz="1400" dirty="0" smtClean="0">
                <a:latin typeface="微软雅黑" pitchFamily="34" charset="-122"/>
                <a:ea typeface="微软雅黑" pitchFamily="34" charset="-122"/>
              </a:rPr>
              <a:t>对象被序列化，则存在敏感信息泄露与被篡改的风险</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33166"/>
            <a:ext cx="8066635" cy="438553"/>
          </a:xfrm>
        </p:spPr>
        <p:txBody>
          <a:bodyPr lIns="68553" tIns="34276" rIns="68553" bIns="34276" anchor="ctr">
            <a:spAutoFit/>
          </a:bodyPr>
          <a:lstStyle/>
          <a:p>
            <a:r>
              <a:rPr lang="en-US" altLang="zh-CN" sz="2400" dirty="0" smtClean="0">
                <a:latin typeface="+mj-lt"/>
                <a:ea typeface="+mj-ea"/>
                <a:cs typeface="+mn-cs"/>
              </a:rPr>
              <a:t>Java</a:t>
            </a:r>
            <a:r>
              <a:rPr lang="zh-CN" altLang="en-US" sz="2400" dirty="0" smtClean="0">
                <a:latin typeface="+mj-lt"/>
                <a:ea typeface="+mj-ea"/>
                <a:cs typeface="+mn-cs"/>
              </a:rPr>
              <a:t>编程常见安全问题</a:t>
            </a:r>
            <a:endParaRPr lang="zh-CN" altLang="en-US" sz="2400" dirty="0">
              <a:latin typeface="+mj-lt"/>
              <a:ea typeface="+mj-ea"/>
              <a:cs typeface="+mn-cs"/>
            </a:endParaRPr>
          </a:p>
        </p:txBody>
      </p:sp>
      <p:sp>
        <p:nvSpPr>
          <p:cNvPr id="3" name="内容占位符 2"/>
          <p:cNvSpPr>
            <a:spLocks noGrp="1"/>
          </p:cNvSpPr>
          <p:nvPr>
            <p:ph idx="1"/>
          </p:nvPr>
        </p:nvSpPr>
        <p:spPr>
          <a:xfrm>
            <a:off x="503238" y="925514"/>
            <a:ext cx="7632700" cy="2397434"/>
          </a:xfrm>
        </p:spPr>
        <p:txBody>
          <a:bodyPr>
            <a:spAutoFit/>
          </a:bodyPr>
          <a:lstStyle/>
          <a:p>
            <a:pPr marL="174625" indent="-174625">
              <a:lnSpc>
                <a:spcPct val="120000"/>
              </a:lnSpc>
            </a:pPr>
            <a:r>
              <a:rPr lang="zh-CN" altLang="en-US" sz="1800" b="0" dirty="0" smtClean="0">
                <a:latin typeface="Calibri" pitchFamily="34" charset="0"/>
                <a:ea typeface="宋体" pitchFamily="2" charset="-122"/>
              </a:rPr>
              <a:t>程序或系统与外部交互时未对外部输入进行正确校验，引起程序或系统拒绝服务、非法获取系统重要资源等安全问题</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程序对异常处理不当，暴露系统敏感信息</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程序对敏感数据处理不当，导致敏感数据被窃取或篡改</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程序没有正确的权限管理，引起非法访问</a:t>
            </a:r>
            <a:endParaRPr lang="en-US" altLang="zh-CN" sz="1800" b="0" dirty="0" smtClean="0">
              <a:latin typeface="Calibri" pitchFamily="34" charset="0"/>
              <a:ea typeface="宋体" pitchFamily="2" charset="-122"/>
            </a:endParaRPr>
          </a:p>
          <a:p>
            <a:pPr marL="174625" indent="-174625">
              <a:lnSpc>
                <a:spcPct val="120000"/>
              </a:lnSpc>
            </a:pPr>
            <a:r>
              <a:rPr lang="zh-CN" altLang="en-US" sz="1800" b="0" dirty="0" smtClean="0">
                <a:latin typeface="Calibri" pitchFamily="34" charset="0"/>
                <a:ea typeface="宋体" pitchFamily="2" charset="-122"/>
              </a:rPr>
              <a:t>安全相关特性中没有正确使用强随机数、未选择安全的加密算法</a:t>
            </a:r>
            <a:endParaRPr lang="en-US" altLang="zh-CN" sz="1800" b="0" dirty="0" smtClean="0">
              <a:latin typeface="Calibri" pitchFamily="34" charset="0"/>
              <a:ea typeface="宋体" pitchFamily="2" charset="-122"/>
            </a:endParaRPr>
          </a:p>
          <a:p>
            <a:pPr marL="174625" indent="-174625">
              <a:lnSpc>
                <a:spcPct val="120000"/>
              </a:lnSpc>
            </a:pPr>
            <a:r>
              <a:rPr lang="en-US" altLang="zh-CN" sz="1800" b="0" dirty="0" smtClean="0">
                <a:latin typeface="Calibri" pitchFamily="34" charset="0"/>
                <a:ea typeface="宋体" pitchFamily="2" charset="-122"/>
              </a:rPr>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为可序列化类中的敏感信息字段添加例外</a:t>
            </a:r>
            <a:endParaRPr lang="zh-CN" altLang="en-US" sz="2400" dirty="0">
              <a:cs typeface="+mn-cs"/>
            </a:endParaRPr>
          </a:p>
        </p:txBody>
      </p:sp>
      <p:sp>
        <p:nvSpPr>
          <p:cNvPr id="10" name="Rectangle 1"/>
          <p:cNvSpPr>
            <a:spLocks noGrp="1" noChangeArrowheads="1"/>
          </p:cNvSpPr>
          <p:nvPr>
            <p:ph idx="1"/>
          </p:nvPr>
        </p:nvSpPr>
        <p:spPr bwMode="auto">
          <a:xfrm>
            <a:off x="3814639" y="2006183"/>
            <a:ext cx="4790669" cy="2603790"/>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indent="0" eaLnBrk="1" hangingPunct="1">
              <a:lnSpc>
                <a:spcPct val="100000"/>
              </a:lnSpc>
              <a:buClrTx/>
              <a:buSzTx/>
              <a:buNone/>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示例代码</a:t>
            </a:r>
            <a:endParaRPr kumimoji="0" lang="en-US" altLang="zh-CN" sz="1200" b="1" i="0" u="none" strike="noStrike" cap="none" normalizeH="0" baseline="0" dirty="0" smtClean="0">
              <a:ln>
                <a:noFill/>
              </a:ln>
              <a:solidFill>
                <a:srgbClr val="7F0055"/>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Point </a:t>
            </a:r>
            <a:r>
              <a:rPr kumimoji="0" lang="en-US" altLang="zh-CN" sz="1200" b="1" i="0" u="none" strike="noStrike" cap="none" normalizeH="0" baseline="0" dirty="0" smtClean="0">
                <a:ln>
                  <a:noFill/>
                </a:ln>
                <a:solidFill>
                  <a:srgbClr val="7F0055"/>
                </a:solidFill>
                <a:effectLst/>
                <a:cs typeface="Courier New" pitchFamily="49" charset="0"/>
              </a:rPr>
              <a:t>implements</a:t>
            </a:r>
            <a:r>
              <a:rPr kumimoji="0" lang="en-US" altLang="zh-CN" sz="1200" b="0" i="0" u="none" strike="noStrike" cap="none" normalizeH="0" baseline="0" dirty="0" smtClean="0">
                <a:ln>
                  <a:noFill/>
                </a:ln>
                <a:solidFill>
                  <a:srgbClr val="000000"/>
                </a:solidFill>
                <a:effectLst/>
                <a:cs typeface="Courier New" pitchFamily="49" charset="0"/>
              </a:rPr>
              <a:t> Serializable</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private</a:t>
            </a: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transient</a:t>
            </a: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C0"/>
                </a:solidFill>
                <a:effectLst/>
                <a:cs typeface="Courier New" pitchFamily="49" charset="0"/>
              </a:rPr>
              <a:t>x</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lvl="0" indent="0">
              <a:lnSpc>
                <a:spcPct val="100000"/>
              </a:lnSpc>
              <a:buClrTx/>
              <a:buSzTx/>
              <a:buNone/>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private</a:t>
            </a: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transient</a:t>
            </a: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C0"/>
                </a:solidFill>
                <a:effectLst/>
                <a:cs typeface="Courier New" pitchFamily="49" charset="0"/>
              </a:rPr>
              <a:t>y</a:t>
            </a:r>
            <a:r>
              <a:rPr kumimoji="0" lang="en-US" altLang="zh-CN" sz="12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lang="en-US" altLang="zh-CN" sz="1200" dirty="0" smtClean="0">
                <a:solidFill>
                  <a:srgbClr val="7F0055"/>
                </a:solidFill>
                <a:cs typeface="Courier New" pitchFamily="49" charset="0"/>
              </a:rPr>
              <a:t>private</a:t>
            </a:r>
            <a:r>
              <a:rPr lang="en-US" altLang="zh-CN" sz="1200" b="0" dirty="0" smtClean="0">
                <a:solidFill>
                  <a:srgbClr val="000000"/>
                </a:solidFill>
                <a:cs typeface="Courier New" pitchFamily="49" charset="0"/>
              </a:rPr>
              <a:t> String </a:t>
            </a:r>
            <a:r>
              <a:rPr lang="en-US" altLang="zh-CN" sz="1200" b="0" dirty="0" smtClean="0">
                <a:solidFill>
                  <a:srgbClr val="0000C0"/>
                </a:solidFill>
                <a:cs typeface="Courier New" pitchFamily="49" charset="0"/>
              </a:rPr>
              <a:t>name</a:t>
            </a:r>
            <a:r>
              <a:rPr lang="en-US" altLang="zh-CN" sz="1200" b="0" dirty="0" smtClean="0">
                <a:solidFill>
                  <a:srgbClr val="000000"/>
                </a:solidFill>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Point(String</a:t>
            </a:r>
            <a:r>
              <a:rPr kumimoji="0" lang="en-US" altLang="zh-CN" sz="1200" b="0" i="0" u="none" strike="noStrike" cap="none" normalizeH="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000000"/>
                </a:solidFill>
                <a:effectLst/>
                <a:cs typeface="Courier New" pitchFamily="49" charset="0"/>
              </a:rPr>
              <a:t>name,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x, </a:t>
            </a:r>
            <a:r>
              <a:rPr kumimoji="0" lang="en-US" altLang="zh-CN" sz="1200" b="1" i="0" u="none" strike="noStrike" cap="none" normalizeH="0" baseline="0" dirty="0" smtClean="0">
                <a:ln>
                  <a:noFill/>
                </a:ln>
                <a:solidFill>
                  <a:srgbClr val="7F0055"/>
                </a:solidFill>
                <a:effectLst/>
                <a:cs typeface="Courier New" pitchFamily="49" charset="0"/>
              </a:rPr>
              <a:t>double</a:t>
            </a:r>
            <a:r>
              <a:rPr kumimoji="0" lang="en-US" altLang="zh-CN" sz="1200" b="0" i="0" u="none" strike="noStrike" cap="none" normalizeH="0" baseline="0" dirty="0" smtClean="0">
                <a:ln>
                  <a:noFill/>
                </a:ln>
                <a:solidFill>
                  <a:srgbClr val="000000"/>
                </a:solidFill>
                <a:effectLst/>
                <a:cs typeface="Courier New" pitchFamily="49" charset="0"/>
              </a:rPr>
              <a:t> y)</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lang="en-US" altLang="zh-CN" sz="1200" dirty="0" smtClean="0">
                <a:solidFill>
                  <a:srgbClr val="7F0055"/>
                </a:solidFill>
                <a:cs typeface="Courier New" pitchFamily="49" charset="0"/>
              </a:rPr>
              <a:t>this.</a:t>
            </a:r>
            <a:r>
              <a:rPr lang="en-US" altLang="zh-CN" sz="1200" b="0" dirty="0" smtClean="0">
                <a:solidFill>
                  <a:srgbClr val="0000C0"/>
                </a:solidFill>
                <a:cs typeface="Courier New" pitchFamily="49" charset="0"/>
              </a:rPr>
              <a:t>name</a:t>
            </a:r>
            <a:r>
              <a:rPr kumimoji="0" lang="en-US" altLang="zh-CN" sz="1200" b="0" i="0" u="none" strike="noStrike" cap="none" normalizeH="0" baseline="0" dirty="0" smtClean="0">
                <a:ln>
                  <a:noFill/>
                </a:ln>
                <a:solidFill>
                  <a:srgbClr val="000000"/>
                </a:solidFill>
                <a:effectLst/>
                <a:cs typeface="Courier New" pitchFamily="49" charset="0"/>
              </a:rPr>
              <a:t> = name;</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0" dirty="0" smtClean="0">
                <a:solidFill>
                  <a:srgbClr val="000000"/>
                </a:solidFill>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this</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C0"/>
                </a:solidFill>
                <a:effectLst/>
                <a:cs typeface="Courier New" pitchFamily="49" charset="0"/>
              </a:rPr>
              <a:t>x</a:t>
            </a:r>
            <a:r>
              <a:rPr kumimoji="0" lang="en-US" altLang="zh-CN" sz="1200" b="0" i="0" u="none" strike="noStrike" cap="none" normalizeH="0" baseline="0" dirty="0" smtClean="0">
                <a:ln>
                  <a:noFill/>
                </a:ln>
                <a:solidFill>
                  <a:srgbClr val="000000"/>
                </a:solidFill>
                <a:effectLst/>
                <a:cs typeface="Courier New" pitchFamily="49" charset="0"/>
              </a:rPr>
              <a:t> = x;</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this</a:t>
            </a:r>
            <a:r>
              <a:rPr kumimoji="0" lang="en-US" altLang="zh-CN" sz="1200" b="0" i="0" u="none" strike="noStrike" cap="none" normalizeH="0" baseline="0" dirty="0" smtClean="0">
                <a:ln>
                  <a:noFill/>
                </a:ln>
                <a:solidFill>
                  <a:srgbClr val="000000"/>
                </a:solidFill>
                <a:effectLst/>
                <a:cs typeface="Courier New" pitchFamily="49" charset="0"/>
              </a:rPr>
              <a:t>.</a:t>
            </a:r>
            <a:r>
              <a:rPr kumimoji="0" lang="en-US" altLang="zh-CN" sz="1200" b="0" i="0" u="none" strike="noStrike" cap="none" normalizeH="0" baseline="0" dirty="0" smtClean="0">
                <a:ln>
                  <a:noFill/>
                </a:ln>
                <a:solidFill>
                  <a:srgbClr val="0000C0"/>
                </a:solidFill>
                <a:effectLst/>
                <a:cs typeface="Courier New" pitchFamily="49" charset="0"/>
              </a:rPr>
              <a:t>y</a:t>
            </a:r>
            <a:r>
              <a:rPr kumimoji="0" lang="en-US" altLang="zh-CN" sz="1200" b="0" i="0" u="none" strike="noStrike" cap="none" normalizeH="0" baseline="0" dirty="0" smtClean="0">
                <a:ln>
                  <a:noFill/>
                </a:ln>
                <a:solidFill>
                  <a:srgbClr val="000000"/>
                </a:solidFill>
                <a:effectLst/>
                <a:cs typeface="Courier New" pitchFamily="49" charset="0"/>
              </a:rPr>
              <a:t> = y;</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p>
          <a:p>
            <a:pPr marL="0" indent="0">
              <a:lnSpc>
                <a:spcPct val="100000"/>
              </a:lnSpc>
              <a:buClrTx/>
              <a:buSzTx/>
              <a:buNone/>
            </a:pPr>
            <a:r>
              <a:rPr lang="en-US" altLang="zh-CN" sz="1200" b="0" dirty="0" smtClean="0">
                <a:solidFill>
                  <a:srgbClr val="000000"/>
                </a:solidFill>
                <a:cs typeface="Courier New" pitchFamily="49" charset="0"/>
              </a:rPr>
              <a:t>    </a:t>
            </a:r>
            <a:r>
              <a:rPr lang="en-US" altLang="zh-CN" sz="1200" b="0" dirty="0" smtClean="0">
                <a:solidFill>
                  <a:srgbClr val="3F7F5F"/>
                </a:solidFill>
                <a:cs typeface="Courier New" pitchFamily="49" charset="0"/>
              </a:rPr>
              <a:t>//Other code</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2" y="857417"/>
            <a:ext cx="8371491" cy="111505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zh-CN" sz="1600" dirty="0" smtClean="0">
                <a:latin typeface="微软雅黑" pitchFamily="34" charset="-122"/>
                <a:ea typeface="微软雅黑" pitchFamily="34" charset="-122"/>
              </a:rPr>
              <a:t>对于一个类中属于敏感信息的那部分，在进行序列化的时候应该将他们排除在外。这可以通过将</a:t>
            </a:r>
            <a:r>
              <a:rPr lang="zh-CN" altLang="en-US" sz="1600" dirty="0" smtClean="0">
                <a:latin typeface="微软雅黑" pitchFamily="34" charset="-122"/>
                <a:ea typeface="微软雅黑" pitchFamily="34" charset="-122"/>
              </a:rPr>
              <a:t>包含敏感的</a:t>
            </a:r>
            <a:r>
              <a:rPr lang="zh-CN" altLang="zh-CN" sz="1600" dirty="0" smtClean="0">
                <a:latin typeface="微软雅黑" pitchFamily="34" charset="-122"/>
                <a:ea typeface="微软雅黑" pitchFamily="34" charset="-122"/>
              </a:rPr>
              <a:t>字段声明为</a:t>
            </a:r>
            <a:r>
              <a:rPr lang="en-US" altLang="zh-CN" sz="1600" dirty="0" smtClean="0">
                <a:latin typeface="微软雅黑" pitchFamily="34" charset="-122"/>
                <a:ea typeface="微软雅黑" pitchFamily="34" charset="-122"/>
              </a:rPr>
              <a:t>transient</a:t>
            </a:r>
            <a:r>
              <a:rPr lang="zh-CN" altLang="zh-CN" sz="1600" dirty="0" smtClean="0">
                <a:latin typeface="微软雅黑" pitchFamily="34" charset="-122"/>
                <a:ea typeface="微软雅黑" pitchFamily="34" charset="-122"/>
              </a:rPr>
              <a:t>来实现，也可以通过自定义</a:t>
            </a:r>
            <a:r>
              <a:rPr lang="en-US" altLang="zh-CN" sz="1600" dirty="0" err="1" smtClean="0">
                <a:latin typeface="微软雅黑" pitchFamily="34" charset="-122"/>
                <a:ea typeface="微软雅黑" pitchFamily="34" charset="-122"/>
              </a:rPr>
              <a:t>writeObject</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writeReplace()</a:t>
            </a:r>
            <a:r>
              <a:rPr lang="zh-CN" altLang="zh-CN"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writeExternal()</a:t>
            </a:r>
            <a:r>
              <a:rPr lang="zh-CN" altLang="zh-CN" sz="1600" dirty="0" smtClean="0">
                <a:latin typeface="微软雅黑" pitchFamily="34" charset="-122"/>
                <a:ea typeface="微软雅黑" pitchFamily="34" charset="-122"/>
              </a:rPr>
              <a:t>这些方法，不将包含敏感信息的字段写</a:t>
            </a:r>
            <a:r>
              <a:rPr lang="zh-CN" altLang="en-US" sz="1600" dirty="0" smtClean="0">
                <a:latin typeface="微软雅黑" pitchFamily="34" charset="-122"/>
                <a:ea typeface="微软雅黑" pitchFamily="34" charset="-122"/>
              </a:rPr>
              <a:t>入</a:t>
            </a:r>
            <a:r>
              <a:rPr lang="zh-CN" altLang="zh-CN" sz="1600" dirty="0" smtClean="0">
                <a:latin typeface="微软雅黑" pitchFamily="34" charset="-122"/>
                <a:ea typeface="微软雅黑" pitchFamily="34" charset="-122"/>
              </a:rPr>
              <a:t>序列化字节流中。</a:t>
            </a:r>
          </a:p>
        </p:txBody>
      </p:sp>
      <p:sp>
        <p:nvSpPr>
          <p:cNvPr id="7" name="矩形标注 6"/>
          <p:cNvSpPr/>
          <p:nvPr/>
        </p:nvSpPr>
        <p:spPr bwMode="auto">
          <a:xfrm>
            <a:off x="629697" y="2481634"/>
            <a:ext cx="2337239" cy="1061666"/>
          </a:xfrm>
          <a:prstGeom prst="wedgeRectCallout">
            <a:avLst>
              <a:gd name="adj1" fmla="val 84622"/>
              <a:gd name="adj2" fmla="val -3207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将</a:t>
            </a:r>
            <a:r>
              <a:rPr lang="en-US" altLang="zh-CN" sz="1400" dirty="0" smtClean="0">
                <a:latin typeface="微软雅黑" pitchFamily="34" charset="-122"/>
                <a:ea typeface="微软雅黑" pitchFamily="34" charset="-122"/>
              </a:rPr>
              <a:t>x</a:t>
            </a:r>
            <a:r>
              <a:rPr lang="zh-CN" altLang="en-US" sz="1400" dirty="0" smtClean="0">
                <a:latin typeface="微软雅黑" pitchFamily="34" charset="-122"/>
                <a:ea typeface="微软雅黑" pitchFamily="34" charset="-122"/>
              </a:rPr>
              <a:t>与</a:t>
            </a:r>
            <a:r>
              <a:rPr lang="en-US" altLang="zh-CN" sz="1400" dirty="0" smtClean="0">
                <a:latin typeface="微软雅黑" pitchFamily="34" charset="-122"/>
                <a:ea typeface="微软雅黑" pitchFamily="34" charset="-122"/>
              </a:rPr>
              <a:t>y</a:t>
            </a:r>
            <a:r>
              <a:rPr lang="zh-CN" altLang="en-US" sz="1400" dirty="0" smtClean="0">
                <a:latin typeface="微软雅黑" pitchFamily="34" charset="-122"/>
                <a:ea typeface="微软雅黑" pitchFamily="34" charset="-122"/>
              </a:rPr>
              <a:t>属性声明为</a:t>
            </a:r>
            <a:r>
              <a:rPr lang="en-US" altLang="zh-CN" sz="1400" dirty="0" smtClean="0">
                <a:latin typeface="微软雅黑" pitchFamily="34" charset="-122"/>
                <a:ea typeface="微软雅黑" pitchFamily="34" charset="-122"/>
              </a:rPr>
              <a:t>transient</a:t>
            </a:r>
            <a:r>
              <a:rPr lang="zh-CN" altLang="en-US" sz="1400" dirty="0" smtClean="0">
                <a:latin typeface="微软雅黑" pitchFamily="34" charset="-122"/>
                <a:ea typeface="微软雅黑" pitchFamily="34" charset="-122"/>
              </a:rPr>
              <a:t>，则序列化的时候这两个字段将不会被写入字节流中</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序列化传递未签名与加密的敏感数据</a:t>
            </a:r>
            <a:endParaRPr lang="zh-CN" altLang="en-US" sz="2400" dirty="0">
              <a:cs typeface="+mn-cs"/>
            </a:endParaRPr>
          </a:p>
        </p:txBody>
      </p:sp>
      <p:sp>
        <p:nvSpPr>
          <p:cNvPr id="9" name="Rectangle 2"/>
          <p:cNvSpPr>
            <a:spLocks noGrp="1" noChangeArrowheads="1"/>
          </p:cNvSpPr>
          <p:nvPr>
            <p:ph idx="1"/>
          </p:nvPr>
        </p:nvSpPr>
        <p:spPr bwMode="auto">
          <a:xfrm>
            <a:off x="2334638" y="648862"/>
            <a:ext cx="6466462" cy="4093428"/>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b="0" dirty="0" smtClean="0">
                <a:solidFill>
                  <a:srgbClr val="3F7F5F"/>
                </a:solidFill>
                <a:cs typeface="Courier New" pitchFamily="49" charset="0"/>
              </a:rPr>
              <a:t>//</a:t>
            </a:r>
            <a:r>
              <a:rPr lang="zh-CN" altLang="en-US" sz="1000" b="0" dirty="0" smtClean="0">
                <a:solidFill>
                  <a:srgbClr val="3F7F5F"/>
                </a:solidFill>
                <a:cs typeface="Courier New" pitchFamily="49" charset="0"/>
              </a:rPr>
              <a:t>示例代码</a:t>
            </a:r>
            <a:endParaRPr lang="en-US" altLang="zh-CN" sz="10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SerializableMap&lt;K, V&gt; </a:t>
            </a:r>
            <a:r>
              <a:rPr kumimoji="0" lang="en-US" altLang="zh-CN" sz="1000" b="1" i="0" u="none" strike="noStrike" cap="none" normalizeH="0" baseline="0" dirty="0" smtClean="0">
                <a:ln>
                  <a:noFill/>
                </a:ln>
                <a:solidFill>
                  <a:srgbClr val="7F0055"/>
                </a:solidFill>
                <a:effectLst/>
                <a:cs typeface="Courier New" pitchFamily="49" charset="0"/>
              </a:rPr>
              <a:t>implements</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Serializable</a:t>
            </a:r>
            <a:r>
              <a:rPr kumimoji="0" lang="en-US" altLang="zh-CN" sz="1000" b="0" i="0" u="none" strike="noStrike" cap="none" normalizeH="0" baseline="0" dirty="0" smtClean="0">
                <a:ln>
                  <a:noFill/>
                </a:ln>
                <a:solidFill>
                  <a:srgbClr val="000000"/>
                </a:solidFill>
                <a:effectLst/>
                <a:cs typeface="Courier New" pitchFamily="49" charset="0"/>
              </a:rPr>
              <a:t>{</a:t>
            </a:r>
            <a:r>
              <a:rPr lang="en-US" altLang="zh-CN" sz="1000" dirty="0" smtClean="0">
                <a:solidFill>
                  <a:srgbClr val="3F7F5F"/>
                </a:solidFill>
                <a:cs typeface="Courier New" pitchFamily="49" charset="0"/>
              </a:rPr>
              <a:t>// class define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MapSerializer</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SerializableMap&lt;String, Integer&gt; buildMap(){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SerializableMap&lt;String, Integer&gt; map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SerializableMap&lt;String, Integer&gt;();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map.setData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Integer(123456789));</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map.setData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Integer(246813579));</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return</a:t>
            </a:r>
            <a:r>
              <a:rPr kumimoji="0" lang="en-US" altLang="zh-CN" sz="1000" b="0" i="0" u="none" strike="noStrike" cap="none" normalizeH="0" baseline="0" dirty="0" smtClean="0">
                <a:ln>
                  <a:noFill/>
                </a:ln>
                <a:solidFill>
                  <a:srgbClr val="000000"/>
                </a:solidFill>
                <a:effectLst/>
                <a:cs typeface="Courier New" pitchFamily="49" charset="0"/>
              </a:rPr>
              <a:t> map;</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InspectMap(SerializableMap&lt;String, Integer&gt; 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System.</a:t>
            </a:r>
            <a:r>
              <a:rPr kumimoji="0" lang="en-US" altLang="zh-CN" sz="1000" b="0" i="1" u="none" strike="noStrike" cap="none" normalizeH="0" baseline="0" dirty="0" err="1" smtClean="0">
                <a:ln>
                  <a:noFill/>
                </a:ln>
                <a:solidFill>
                  <a:srgbClr val="0000C0"/>
                </a:solidFill>
                <a:effectLst/>
                <a:cs typeface="Courier New" pitchFamily="49" charset="0"/>
              </a:rPr>
              <a:t>out</a:t>
            </a:r>
            <a:r>
              <a:rPr kumimoji="0" lang="en-US" altLang="zh-CN" sz="1000" b="0" i="0" u="none" strike="noStrike" cap="none" normalizeH="0" baseline="0" dirty="0" err="1"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Doe's number is "</a:t>
            </a:r>
            <a:r>
              <a:rPr kumimoji="0" lang="en-US" altLang="zh-CN" sz="1000" b="0" i="0" u="none" strike="noStrike" cap="none" normalizeH="0" baseline="0" dirty="0" smtClean="0">
                <a:ln>
                  <a:noFill/>
                </a:ln>
                <a:solidFill>
                  <a:srgbClr val="000000"/>
                </a:solidFill>
                <a:effectLst/>
                <a:cs typeface="Courier New" pitchFamily="49" charset="0"/>
              </a:rPr>
              <a:t> + </a:t>
            </a:r>
            <a:r>
              <a:rPr kumimoji="0" lang="en-US" altLang="zh-CN" sz="1000" b="0" i="0" u="none" strike="noStrike" cap="none" normalizeH="0" baseline="0" dirty="0" err="1" smtClean="0">
                <a:ln>
                  <a:noFill/>
                </a:ln>
                <a:solidFill>
                  <a:srgbClr val="000000"/>
                </a:solidFill>
                <a:effectLst/>
                <a:cs typeface="Courier New" pitchFamily="49" charset="0"/>
              </a:rPr>
              <a:t>map.getData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"John Doe"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System.</a:t>
            </a:r>
            <a:r>
              <a:rPr kumimoji="0" lang="en-US" altLang="zh-CN" sz="1000" b="0" i="1" u="none" strike="noStrike" cap="none" normalizeH="0" baseline="0" dirty="0" err="1" smtClean="0">
                <a:ln>
                  <a:noFill/>
                </a:ln>
                <a:solidFill>
                  <a:srgbClr val="0000C0"/>
                </a:solidFill>
                <a:effectLst/>
                <a:cs typeface="Courier New" pitchFamily="49" charset="0"/>
              </a:rPr>
              <a:t>out</a:t>
            </a:r>
            <a:r>
              <a:rPr kumimoji="0" lang="en-US" altLang="zh-CN" sz="1000" b="0" i="0" u="none" strike="noStrike" cap="none" normalizeH="0" baseline="0" dirty="0" err="1" smtClean="0">
                <a:ln>
                  <a:noFill/>
                </a:ln>
                <a:solidFill>
                  <a:srgbClr val="000000"/>
                </a:solidFill>
                <a:effectLst/>
                <a:cs typeface="Courier New" pitchFamily="49" charset="0"/>
              </a:rPr>
              <a:t>.println</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Roe's number is “</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map.getData</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0" i="0" u="none" strike="noStrike" cap="none" normalizeH="0" baseline="0" dirty="0" smtClean="0">
                <a:ln>
                  <a:noFill/>
                </a:ln>
                <a:solidFill>
                  <a:srgbClr val="2A00FF"/>
                </a:solidFill>
                <a:effectLst/>
                <a:cs typeface="Courier New" pitchFamily="49" charset="0"/>
              </a:rPr>
              <a:t>"Richard Roe"</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dirty="0" smtClean="0">
                <a:ln>
                  <a:noFill/>
                </a:ln>
                <a:solidFill>
                  <a:srgbClr val="7F0055"/>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static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main(String[] args) </a:t>
            </a:r>
            <a:r>
              <a:rPr kumimoji="0" lang="en-US" altLang="zh-CN" sz="1000" b="1" i="0" u="none" strike="noStrike" cap="none" normalizeH="0" baseline="0" dirty="0" smtClean="0">
                <a:ln>
                  <a:noFill/>
                </a:ln>
                <a:solidFill>
                  <a:srgbClr val="7F0055"/>
                </a:solidFill>
                <a:effectLst/>
                <a:cs typeface="Courier New" pitchFamily="49" charset="0"/>
              </a:rPr>
              <a:t>throws</a:t>
            </a:r>
            <a:r>
              <a:rPr kumimoji="0" lang="en-US" altLang="zh-CN" sz="1000" b="0" i="0" u="none" strike="noStrike" cap="none" normalizeH="0" baseline="0" dirty="0" smtClean="0">
                <a:ln>
                  <a:noFill/>
                </a:ln>
                <a:solidFill>
                  <a:srgbClr val="000000"/>
                </a:solidFill>
                <a:effectLst/>
                <a:cs typeface="Courier New" pitchFamily="49" charset="0"/>
              </a:rPr>
              <a:t> IOException, </a:t>
            </a:r>
            <a:r>
              <a:rPr kumimoji="0" lang="en-US" altLang="zh-CN" sz="1000" b="0" i="0" u="none" strike="noStrike" cap="none" normalizeH="0" baseline="0" dirty="0" err="1" smtClean="0">
                <a:ln>
                  <a:noFill/>
                </a:ln>
                <a:solidFill>
                  <a:srgbClr val="000000"/>
                </a:solidFill>
                <a:effectLst/>
                <a:cs typeface="Courier New" pitchFamily="49" charset="0"/>
              </a:rPr>
              <a:t>ClassNotFoundException</a:t>
            </a:r>
            <a:r>
              <a:rPr lang="en-US" altLang="zh-CN" sz="1000" dirty="0" smtClean="0"/>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SerializableMap&lt;String, Integer&gt; map = </a:t>
            </a:r>
            <a:r>
              <a:rPr kumimoji="0" lang="en-US" altLang="zh-CN" sz="1000" b="0" i="1" u="none" strike="noStrike" cap="none" normalizeH="0" baseline="0" dirty="0" err="1" smtClean="0">
                <a:ln>
                  <a:noFill/>
                </a:ln>
                <a:solidFill>
                  <a:srgbClr val="000000"/>
                </a:solidFill>
                <a:effectLst/>
                <a:cs typeface="Courier New" pitchFamily="49" charset="0"/>
              </a:rPr>
              <a:t>buildMap</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ObjectOutputStream out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ObjectOutputStream(</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FileOutputStream(</a:t>
            </a:r>
            <a:r>
              <a:rPr kumimoji="0" lang="en-US" altLang="zh-CN" sz="1000" b="0" i="0" u="none" strike="noStrike" cap="none" normalizeH="0" baseline="0" dirty="0" smtClean="0">
                <a:ln>
                  <a:noFill/>
                </a:ln>
                <a:solidFill>
                  <a:srgbClr val="2A00FF"/>
                </a:solidFill>
                <a:effectLst/>
                <a:cs typeface="Courier New" pitchFamily="49" charset="0"/>
              </a:rPr>
              <a:t>"data"</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out.writeObject</a:t>
            </a:r>
            <a:r>
              <a:rPr kumimoji="0" lang="en-US" altLang="zh-CN" sz="1000" b="0" i="0" u="none" strike="noStrike" cap="none" normalizeH="0" baseline="0" dirty="0" smtClean="0">
                <a:ln>
                  <a:noFill/>
                </a:ln>
                <a:solidFill>
                  <a:srgbClr val="000000"/>
                </a:solidFill>
                <a:effectLst/>
                <a:cs typeface="Courier New" pitchFamily="49" charset="0"/>
              </a:rPr>
              <a:t>(map);</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out.close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ObjectInputStream</a:t>
            </a:r>
            <a:r>
              <a:rPr kumimoji="0" lang="en-US" altLang="zh-CN" sz="1000" b="0" i="0" u="none" strike="noStrike" cap="none" normalizeH="0" baseline="0" dirty="0" smtClean="0">
                <a:ln>
                  <a:noFill/>
                </a:ln>
                <a:solidFill>
                  <a:srgbClr val="000000"/>
                </a:solidFill>
                <a:effectLst/>
                <a:cs typeface="Courier New" pitchFamily="49" charset="0"/>
              </a:rPr>
              <a:t> in =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ObjectInputStream</a:t>
            </a:r>
            <a:r>
              <a:rPr kumimoji="0" lang="en-US" altLang="zh-CN" sz="1000" b="0" i="0" u="none" strike="noStrike" cap="none" normalizeH="0" baseline="0" dirty="0" smtClean="0">
                <a:ln>
                  <a:noFill/>
                </a:ln>
                <a:solidFill>
                  <a:srgbClr val="000000"/>
                </a:solidFill>
                <a:effectLst/>
                <a:cs typeface="Courier New" pitchFamily="49" charset="0"/>
              </a:rPr>
              <a:t>(</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"data"</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map = (SerializableMap&lt;String, Integer&gt;) </a:t>
            </a:r>
            <a:r>
              <a:rPr kumimoji="0" lang="en-US" altLang="zh-CN" sz="1000" b="0" i="0" u="none" strike="noStrike" cap="none" normalizeH="0" baseline="0" dirty="0" err="1" smtClean="0">
                <a:ln>
                  <a:noFill/>
                </a:ln>
                <a:solidFill>
                  <a:srgbClr val="000000"/>
                </a:solidFill>
                <a:effectLst/>
                <a:cs typeface="Courier New" pitchFamily="49" charset="0"/>
              </a:rPr>
              <a:t>in.readObject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err="1" smtClean="0">
                <a:ln>
                  <a:noFill/>
                </a:ln>
                <a:solidFill>
                  <a:srgbClr val="000000"/>
                </a:solidFill>
                <a:effectLst/>
                <a:cs typeface="Courier New" pitchFamily="49" charset="0"/>
              </a:rPr>
              <a:t>in.close</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dirty="0" smtClean="0">
                <a:ln>
                  <a:noFill/>
                </a:ln>
                <a:solidFill>
                  <a:srgbClr val="000000"/>
                </a:solidFill>
                <a:effectLst/>
                <a:cs typeface="Courier New" pitchFamily="49" charset="0"/>
              </a:rPr>
              <a:t>        </a:t>
            </a:r>
            <a:r>
              <a:rPr kumimoji="0" lang="en-US" altLang="zh-CN" sz="1000" b="0" i="1" u="none" strike="noStrike" cap="none" normalizeH="0" baseline="0" dirty="0" err="1" smtClean="0">
                <a:ln>
                  <a:noFill/>
                </a:ln>
                <a:solidFill>
                  <a:srgbClr val="000000"/>
                </a:solidFill>
                <a:effectLst/>
                <a:cs typeface="Courier New" pitchFamily="49" charset="0"/>
              </a:rPr>
              <a:t>InspectMap</a:t>
            </a:r>
            <a:r>
              <a:rPr kumimoji="0" lang="en-US" altLang="zh-CN" sz="1000" b="0" i="0" u="none" strike="noStrike" cap="none" normalizeH="0" baseline="0" dirty="0" smtClean="0">
                <a:ln>
                  <a:noFill/>
                </a:ln>
                <a:solidFill>
                  <a:srgbClr val="000000"/>
                </a:solidFill>
                <a:effectLst/>
                <a:cs typeface="Courier New" pitchFamily="49" charset="0"/>
              </a:rPr>
              <a:t>(map);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2" y="857417"/>
            <a:ext cx="1912326" cy="2192270"/>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在需要使用序列化的方式传递或持久化保存包含敏感数据的对象时，若未对数据进行签名与加密，则可能造成敏感信息泄露与篡改。</a:t>
            </a:r>
            <a:endParaRPr lang="zh-CN" altLang="en-US" sz="1400" dirty="0" smtClean="0">
              <a:latin typeface="微软雅黑" pitchFamily="34" charset="-122"/>
              <a:ea typeface="微软雅黑" pitchFamily="34" charset="-122"/>
            </a:endParaRPr>
          </a:p>
        </p:txBody>
      </p:sp>
      <p:sp>
        <p:nvSpPr>
          <p:cNvPr id="11" name="矩形标注 10"/>
          <p:cNvSpPr/>
          <p:nvPr/>
        </p:nvSpPr>
        <p:spPr bwMode="auto">
          <a:xfrm>
            <a:off x="446359" y="3432242"/>
            <a:ext cx="1688587" cy="498627"/>
          </a:xfrm>
          <a:prstGeom prst="wedgeRectCallout">
            <a:avLst>
              <a:gd name="adj1" fmla="val 78781"/>
              <a:gd name="adj2" fmla="val -6081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未对敏感数据签名与加密</a:t>
            </a:r>
            <a:endParaRPr lang="zh-CN"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序列化前对敏感数据先签名再加密</a:t>
            </a:r>
            <a:endParaRPr lang="zh-CN" altLang="en-US" sz="2400" dirty="0">
              <a:cs typeface="+mn-cs"/>
            </a:endParaRPr>
          </a:p>
        </p:txBody>
      </p:sp>
      <p:sp>
        <p:nvSpPr>
          <p:cNvPr id="12" name="Rectangle 3"/>
          <p:cNvSpPr>
            <a:spLocks noGrp="1" noChangeArrowheads="1"/>
          </p:cNvSpPr>
          <p:nvPr>
            <p:ph idx="1"/>
          </p:nvPr>
        </p:nvSpPr>
        <p:spPr bwMode="auto">
          <a:xfrm>
            <a:off x="2334638" y="657756"/>
            <a:ext cx="6304537" cy="4002634"/>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b="0" dirty="0" smtClean="0">
                <a:solidFill>
                  <a:srgbClr val="3F7F5F"/>
                </a:solidFill>
                <a:cs typeface="Courier New" pitchFamily="49" charset="0"/>
              </a:rPr>
              <a:t>//</a:t>
            </a:r>
            <a:r>
              <a:rPr lang="zh-CN" altLang="en-US" sz="1050" b="0" dirty="0" smtClean="0">
                <a:solidFill>
                  <a:srgbClr val="3F7F5F"/>
                </a:solidFill>
                <a:cs typeface="Courier New" pitchFamily="49" charset="0"/>
              </a:rPr>
              <a:t>示例代码</a:t>
            </a:r>
            <a:endParaRPr lang="en-US" altLang="zh-CN" sz="105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class</a:t>
            </a:r>
            <a:r>
              <a:rPr kumimoji="0" lang="en-US" altLang="zh-CN" sz="1050" b="0" i="0" u="none" strike="noStrike" cap="none" normalizeH="0" baseline="0" dirty="0" smtClean="0">
                <a:ln>
                  <a:noFill/>
                </a:ln>
                <a:solidFill>
                  <a:srgbClr val="000000"/>
                </a:solidFill>
                <a:effectLst/>
                <a:cs typeface="Courier New" pitchFamily="49" charset="0"/>
              </a:rPr>
              <a:t> MapSerializer{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SerializableMap&lt;String, Integer&gt; buildMap(){</a:t>
            </a:r>
            <a:r>
              <a:rPr lang="en-US" altLang="zh-CN" sz="1050" dirty="0" smtClean="0"/>
              <a:t> </a:t>
            </a:r>
            <a:r>
              <a:rPr kumimoji="0" lang="en-US" altLang="zh-CN" sz="1050" b="0" i="0" u="none" strike="noStrike" cap="none" normalizeH="0" baseline="0" dirty="0" smtClean="0">
                <a:ln>
                  <a:noFill/>
                </a:ln>
                <a:solidFill>
                  <a:srgbClr val="3F7F5F"/>
                </a:solidFill>
                <a:effectLst/>
                <a:cs typeface="Courier New" pitchFamily="49" charset="0"/>
              </a:rPr>
              <a:t>// the same …</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void</a:t>
            </a:r>
            <a:r>
              <a:rPr kumimoji="0" lang="en-US" altLang="zh-CN" sz="1050" b="0" i="0" u="none" strike="noStrike" cap="none" normalizeH="0" baseline="0" dirty="0" smtClean="0">
                <a:ln>
                  <a:noFill/>
                </a:ln>
                <a:solidFill>
                  <a:srgbClr val="000000"/>
                </a:solidFill>
                <a:effectLst/>
                <a:cs typeface="Courier New" pitchFamily="49" charset="0"/>
              </a:rPr>
              <a:t> InspectMap(SerializableMap&lt;String, Integer&gt; map){</a:t>
            </a:r>
            <a:r>
              <a:rPr kumimoji="0" lang="en-US" altLang="zh-CN" sz="1050" b="0" i="0" u="none" strike="noStrike" cap="none" normalizeH="0" baseline="0" dirty="0" smtClean="0">
                <a:ln>
                  <a:noFill/>
                </a:ln>
                <a:solidFill>
                  <a:srgbClr val="3F7F5F"/>
                </a:solidFill>
                <a:effectLst/>
                <a:cs typeface="Courier New" pitchFamily="49" charset="0"/>
              </a:rPr>
              <a:t>// the same …</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50" dirty="0" smtClean="0">
                <a:solidFill>
                  <a:srgbClr val="000000"/>
                </a:solidFill>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public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static</a:t>
            </a: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1" i="0" u="none" strike="noStrike" cap="none" normalizeH="0" baseline="0" dirty="0" smtClean="0">
                <a:ln>
                  <a:noFill/>
                </a:ln>
                <a:solidFill>
                  <a:srgbClr val="7F0055"/>
                </a:solidFill>
                <a:effectLst/>
                <a:cs typeface="Courier New" pitchFamily="49" charset="0"/>
              </a:rPr>
              <a:t>void</a:t>
            </a:r>
            <a:r>
              <a:rPr kumimoji="0" lang="en-US" altLang="zh-CN" sz="1050" b="0" i="0" u="none" strike="noStrike" cap="none" normalizeH="0" baseline="0" dirty="0" smtClean="0">
                <a:ln>
                  <a:noFill/>
                </a:ln>
                <a:solidFill>
                  <a:srgbClr val="000000"/>
                </a:solidFill>
                <a:effectLst/>
                <a:cs typeface="Courier New" pitchFamily="49" charset="0"/>
              </a:rPr>
              <a:t> main(String[] args) </a:t>
            </a:r>
            <a:r>
              <a:rPr kumimoji="0" lang="en-US" altLang="zh-CN" sz="1050" b="1" i="0" u="none" strike="noStrike" cap="none" normalizeH="0" baseline="0" dirty="0" smtClean="0">
                <a:ln>
                  <a:noFill/>
                </a:ln>
                <a:solidFill>
                  <a:srgbClr val="7F0055"/>
                </a:solidFill>
                <a:effectLst/>
                <a:cs typeface="Courier New" pitchFamily="49" charset="0"/>
              </a:rPr>
              <a:t>throws</a:t>
            </a:r>
            <a:r>
              <a:rPr kumimoji="0" lang="en-US" altLang="zh-CN" sz="1050" b="0" i="0" u="none" strike="noStrike" cap="none" normalizeH="0" baseline="0" dirty="0" smtClean="0">
                <a:ln>
                  <a:noFill/>
                </a:ln>
                <a:solidFill>
                  <a:srgbClr val="000000"/>
                </a:solidFill>
                <a:effectLst/>
                <a:cs typeface="Courier New" pitchFamily="49" charset="0"/>
              </a:rPr>
              <a:t> Exception{</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SerializableMap&lt;String, Integer&gt; map = </a:t>
            </a:r>
            <a:r>
              <a:rPr kumimoji="0" lang="en-US" altLang="zh-CN" sz="1050" b="0" i="1" u="none" strike="noStrike" cap="none" normalizeH="0" baseline="0" dirty="0" smtClean="0">
                <a:ln>
                  <a:noFill/>
                </a:ln>
                <a:solidFill>
                  <a:srgbClr val="000000"/>
                </a:solidFill>
                <a:effectLst/>
                <a:cs typeface="Courier New" pitchFamily="49" charset="0"/>
              </a:rPr>
              <a:t>buildMap</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KeyPairGenerator kpg = KeyPairGenerator.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"DSA"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KeyPair kp = kpg.generateKeyPair();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Signature sig = Signature.</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"SHA1withDSA"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SignedObject signedMap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SignedObject(map, kp.getPrivate(), sig);</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KeyGenerator generator;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generator = KeyGenerator.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"AES"</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generator.init(</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SecureRandom());</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Key key = generator.generateKey();</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Cipher cipher = Cipher.</a:t>
            </a:r>
            <a:r>
              <a:rPr kumimoji="0" lang="en-US" altLang="zh-CN" sz="1050" b="0" i="1" u="none" strike="noStrike" cap="none" normalizeH="0" baseline="0" dirty="0" smtClean="0">
                <a:ln>
                  <a:noFill/>
                </a:ln>
                <a:solidFill>
                  <a:srgbClr val="000000"/>
                </a:solidFill>
                <a:effectLst/>
                <a:cs typeface="Courier New" pitchFamily="49" charset="0"/>
              </a:rPr>
              <a:t>getInstance</a:t>
            </a:r>
            <a:r>
              <a:rPr kumimoji="0" lang="en-US" altLang="zh-CN" sz="1050" b="0" i="0" u="none" strike="noStrike" cap="none" normalizeH="0" baseline="0" dirty="0" smtClean="0">
                <a:ln>
                  <a:noFill/>
                </a:ln>
                <a:solidFill>
                  <a:srgbClr val="000000"/>
                </a:solidFill>
                <a:effectLst/>
                <a:cs typeface="Courier New" pitchFamily="49" charset="0"/>
              </a:rPr>
              <a:t>(</a:t>
            </a:r>
            <a:r>
              <a:rPr kumimoji="0" lang="en-US" altLang="zh-CN" sz="1050" b="0" i="0" u="none" strike="noStrike" cap="none" normalizeH="0" baseline="0" dirty="0" smtClean="0">
                <a:ln>
                  <a:noFill/>
                </a:ln>
                <a:solidFill>
                  <a:srgbClr val="2A00FF"/>
                </a:solidFill>
                <a:effectLst/>
                <a:cs typeface="Courier New" pitchFamily="49" charset="0"/>
              </a:rPr>
              <a:t>"AES"</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cipher.init(</a:t>
            </a:r>
            <a:r>
              <a:rPr kumimoji="0" lang="en-US" altLang="zh-CN" sz="1050" b="0" i="0" u="none" strike="noStrike" cap="none" normalizeH="0" baseline="0" dirty="0" err="1" smtClean="0">
                <a:ln>
                  <a:noFill/>
                </a:ln>
                <a:solidFill>
                  <a:srgbClr val="000000"/>
                </a:solidFill>
                <a:effectLst/>
                <a:cs typeface="Courier New" pitchFamily="49" charset="0"/>
              </a:rPr>
              <a:t>Cipher.</a:t>
            </a:r>
            <a:r>
              <a:rPr kumimoji="0" lang="en-US" altLang="zh-CN" sz="1050" b="0" i="1" u="none" strike="noStrike" cap="none" normalizeH="0" baseline="0" dirty="0" err="1" smtClean="0">
                <a:ln>
                  <a:noFill/>
                </a:ln>
                <a:solidFill>
                  <a:srgbClr val="0000C0"/>
                </a:solidFill>
                <a:effectLst/>
                <a:cs typeface="Courier New" pitchFamily="49" charset="0"/>
              </a:rPr>
              <a:t>ENCRYPT_MODE</a:t>
            </a:r>
            <a:r>
              <a:rPr kumimoji="0" lang="en-US" altLang="zh-CN" sz="1050" b="0" i="0" u="none" strike="noStrike" cap="none" normalizeH="0" baseline="0" dirty="0" smtClean="0">
                <a:ln>
                  <a:noFill/>
                </a:ln>
                <a:solidFill>
                  <a:srgbClr val="000000"/>
                </a:solidFill>
                <a:effectLst/>
                <a:cs typeface="Courier New" pitchFamily="49" charset="0"/>
              </a:rPr>
              <a:t>, key);</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SealedObject sealedMap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SealedObject(signedMap, cipher);</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ObjectOutputStream out = </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ObjectOutputStream(</a:t>
            </a:r>
            <a:r>
              <a:rPr kumimoji="0" lang="en-US" altLang="zh-CN" sz="1050" b="1" i="0" u="none" strike="noStrike" cap="none" normalizeH="0" baseline="0" dirty="0" smtClean="0">
                <a:ln>
                  <a:noFill/>
                </a:ln>
                <a:solidFill>
                  <a:srgbClr val="7F0055"/>
                </a:solidFill>
                <a:effectLst/>
                <a:cs typeface="Courier New" pitchFamily="49" charset="0"/>
              </a:rPr>
              <a:t>new</a:t>
            </a:r>
            <a:r>
              <a:rPr kumimoji="0" lang="en-US" altLang="zh-CN" sz="1050" b="0" i="0" u="none" strike="noStrike" cap="none" normalizeH="0" baseline="0" dirty="0" smtClean="0">
                <a:ln>
                  <a:noFill/>
                </a:ln>
                <a:solidFill>
                  <a:srgbClr val="000000"/>
                </a:solidFill>
                <a:effectLst/>
                <a:cs typeface="Courier New" pitchFamily="49" charset="0"/>
              </a:rPr>
              <a:t> FileOutputStream(</a:t>
            </a:r>
            <a:r>
              <a:rPr kumimoji="0" lang="en-US" altLang="zh-CN" sz="1050" b="0" i="0" u="none" strike="noStrike" cap="none" normalizeH="0" baseline="0" dirty="0" smtClean="0">
                <a:ln>
                  <a:noFill/>
                </a:ln>
                <a:solidFill>
                  <a:srgbClr val="2A00FF"/>
                </a:solidFill>
                <a:effectLst/>
                <a:cs typeface="Courier New" pitchFamily="49" charset="0"/>
              </a:rPr>
              <a:t>"data"</a:t>
            </a: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0" i="0" u="none" strike="noStrike" cap="none" normalizeH="0" baseline="0" dirty="0" err="1" smtClean="0">
                <a:ln>
                  <a:noFill/>
                </a:ln>
                <a:solidFill>
                  <a:srgbClr val="000000"/>
                </a:solidFill>
                <a:effectLst/>
                <a:cs typeface="Courier New" pitchFamily="49" charset="0"/>
              </a:rPr>
              <a:t>out.writeObject</a:t>
            </a:r>
            <a:r>
              <a:rPr kumimoji="0" lang="en-US" altLang="zh-CN" sz="1050" b="0" i="0" u="none" strike="noStrike" cap="none" normalizeH="0" baseline="0" dirty="0" smtClean="0">
                <a:ln>
                  <a:noFill/>
                </a:ln>
                <a:solidFill>
                  <a:srgbClr val="000000"/>
                </a:solidFill>
                <a:effectLst/>
                <a:cs typeface="Courier New" pitchFamily="49" charset="0"/>
              </a:rPr>
              <a:t>(sealedMap);</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r>
              <a:rPr kumimoji="0" lang="en-US" altLang="zh-CN" sz="1050" b="0" i="0" u="none" strike="noStrike" cap="none" normalizeH="0" baseline="0" dirty="0" err="1" smtClean="0">
                <a:ln>
                  <a:noFill/>
                </a:ln>
                <a:solidFill>
                  <a:srgbClr val="000000"/>
                </a:solidFill>
                <a:effectLst/>
                <a:cs typeface="Courier New" pitchFamily="49" charset="0"/>
              </a:rPr>
              <a:t>out.close</a:t>
            </a:r>
            <a:r>
              <a:rPr kumimoji="0" lang="en-US" altLang="zh-CN" sz="1050" b="0" i="0" u="none" strike="noStrike" cap="none" normalizeH="0" baseline="0" dirty="0" smtClean="0">
                <a:ln>
                  <a:noFill/>
                </a:ln>
                <a:solidFill>
                  <a:srgbClr val="000000"/>
                </a:solidFill>
                <a:effectLst/>
                <a:cs typeface="Courier New" pitchFamily="49" charset="0"/>
              </a:rPr>
              <a:t>();</a:t>
            </a:r>
          </a:p>
          <a:p>
            <a:pPr marL="0" lvl="0" indent="0">
              <a:lnSpc>
                <a:spcPct val="100000"/>
              </a:lnSpc>
              <a:buClrTx/>
              <a:buSzTx/>
              <a:buNone/>
            </a:pPr>
            <a:r>
              <a:rPr lang="en-US" altLang="zh-CN" sz="1050" b="0" dirty="0" smtClean="0">
                <a:solidFill>
                  <a:srgbClr val="000000"/>
                </a:solidFill>
                <a:cs typeface="Courier New" pitchFamily="49" charset="0"/>
              </a:rPr>
              <a:t>        </a:t>
            </a:r>
            <a:r>
              <a:rPr lang="en-US" altLang="zh-CN" sz="1050" b="0" dirty="0" smtClean="0">
                <a:solidFill>
                  <a:srgbClr val="3F7F5F"/>
                </a:solidFill>
                <a:cs typeface="Courier New" pitchFamily="49" charset="0"/>
              </a:rPr>
              <a:t>// omit code for deserialization</a:t>
            </a:r>
            <a:endParaRPr kumimoji="0" lang="en-US" altLang="zh-CN"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cs typeface="Courier New" pitchFamily="49" charset="0"/>
              </a:rPr>
              <a:t>}</a:t>
            </a:r>
            <a:endParaRPr kumimoji="0" lang="en-US" altLang="zh-CN" sz="105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22311" y="959017"/>
            <a:ext cx="1912327" cy="2924778"/>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kern="0" dirty="0" smtClean="0">
                <a:solidFill>
                  <a:srgbClr val="000000"/>
                </a:solidFill>
                <a:latin typeface="微软雅黑" pitchFamily="34" charset="-122"/>
                <a:ea typeface="微软雅黑" pitchFamily="34" charset="-122"/>
                <a:cs typeface="Courier New" pitchFamily="49" charset="0"/>
              </a:rPr>
              <a:t>说明</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zh-CN" sz="1400" dirty="0" smtClean="0">
                <a:latin typeface="微软雅黑" pitchFamily="34" charset="-122"/>
                <a:ea typeface="微软雅黑" pitchFamily="34" charset="-122"/>
              </a:rPr>
              <a:t>使用安全的加密算法给数据加密可以防止数据被窃取。对数据加上数字签名则可以防止数据被非法篡改。先签名后加密，既能保证数据的真实可靠性，又能防止“中间人攻击</a:t>
            </a:r>
            <a:r>
              <a:rPr lang="en-US" altLang="zh-CN" sz="1400" dirty="0" smtClean="0">
                <a:latin typeface="微软雅黑" pitchFamily="34" charset="-122"/>
                <a:ea typeface="微软雅黑" pitchFamily="34" charset="-122"/>
              </a:rPr>
              <a:t>”(man-in-middle attacks)</a:t>
            </a:r>
            <a:r>
              <a:rPr lang="zh-CN" altLang="en-US" sz="1400" kern="0" dirty="0" smtClean="0">
                <a:solidFill>
                  <a:srgbClr val="000000"/>
                </a:solidFill>
                <a:latin typeface="微软雅黑" pitchFamily="34" charset="-122"/>
                <a:ea typeface="微软雅黑" pitchFamily="34" charset="-122"/>
                <a:cs typeface="Courier New" pitchFamily="49" charset="0"/>
              </a:rPr>
              <a:t>。</a:t>
            </a:r>
            <a:endParaRPr lang="zh-CN" altLang="en-US"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8086725" y="4800600"/>
            <a:ext cx="1057275" cy="827088"/>
          </a:xfrm>
          <a:prstGeom prst="rect">
            <a:avLst/>
          </a:prstGeom>
          <a:noFill/>
        </p:spPr>
        <p:txBody>
          <a:bodyPr/>
          <a:lstStyle/>
          <a:p>
            <a:endParaRPr lang="de-DE" altLang="zh-CN" smtClean="0"/>
          </a:p>
          <a:p>
            <a:r>
              <a:rPr lang="de-DE" altLang="zh-CN" smtClean="0"/>
              <a:t>Page </a:t>
            </a:r>
            <a:fld id="{2BE89693-5417-4574-8004-8D52A6DBD8B2}" type="slidenum">
              <a:rPr lang="de-DE" altLang="zh-CN" smtClean="0"/>
              <a:pPr/>
              <a:t>52</a:t>
            </a:fld>
            <a:endParaRPr lang="en-GB" altLang="zh-CN" smtClean="0"/>
          </a:p>
        </p:txBody>
      </p:sp>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86" y="1698451"/>
            <a:ext cx="6342869" cy="1523234"/>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平台安全</a:t>
            </a:r>
            <a:endParaRPr lang="en-US" altLang="zh-CN" sz="2800" dirty="0">
              <a:latin typeface="微软雅黑" pitchFamily="34" charset="-122"/>
              <a:ea typeface="微软雅黑" pitchFamily="34" charset="-122"/>
            </a:endParaRPr>
          </a:p>
        </p:txBody>
      </p:sp>
      <p:sp>
        <p:nvSpPr>
          <p:cNvPr id="4" name="日期占位符 3"/>
          <p:cNvSpPr>
            <a:spLocks noGrp="1"/>
          </p:cNvSpPr>
          <p:nvPr>
            <p:ph type="dt" sz="quarter" idx="2"/>
          </p:nvPr>
        </p:nvSpPr>
        <p:spPr/>
        <p:txBody>
          <a:bodyPr/>
          <a:lstStyle/>
          <a:p>
            <a:pPr defTabSz="685617" fontAlgn="auto">
              <a:spcBef>
                <a:spcPts val="0"/>
              </a:spcBef>
              <a:spcAft>
                <a:spcPts val="0"/>
              </a:spcAft>
              <a:defRPr/>
            </a:pPr>
            <a:r>
              <a:rPr lang="en-US" altLang="zh-CN" kern="0" dirty="0" smtClean="0">
                <a:solidFill>
                  <a:sysClr val="windowText" lastClr="000000"/>
                </a:solidFill>
                <a:latin typeface="FrutigerNext LT Medium"/>
                <a:ea typeface="华文细黑"/>
              </a:rPr>
              <a:t>Feb 2012</a:t>
            </a:r>
            <a:endParaRPr lang="en-US" altLang="zh-CN" kern="0" dirty="0">
              <a:solidFill>
                <a:sysClr val="windowText" lastClr="000000"/>
              </a:solidFill>
              <a:latin typeface="FrutigerNext LT Medium"/>
              <a:ea typeface="华文细黑"/>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42894"/>
            <a:ext cx="8066635" cy="438553"/>
          </a:xfrm>
        </p:spPr>
        <p:txBody>
          <a:bodyPr lIns="68553" tIns="34276" rIns="68553" bIns="34276" anchor="ctr">
            <a:spAutoFit/>
          </a:bodyPr>
          <a:lstStyle/>
          <a:p>
            <a:r>
              <a:rPr lang="en-US" altLang="zh-CN" sz="2400" dirty="0" smtClean="0">
                <a:cs typeface="+mn-cs"/>
              </a:rPr>
              <a:t>Java</a:t>
            </a:r>
            <a:r>
              <a:rPr lang="zh-CN" altLang="en-US" sz="2400" dirty="0" smtClean="0">
                <a:cs typeface="+mn-cs"/>
              </a:rPr>
              <a:t>平台安全机制与组件</a:t>
            </a:r>
            <a:endParaRPr lang="zh-CN" altLang="en-US" sz="2400" dirty="0">
              <a:cs typeface="+mn-cs"/>
            </a:endParaRPr>
          </a:p>
        </p:txBody>
      </p:sp>
      <p:sp>
        <p:nvSpPr>
          <p:cNvPr id="60" name="内容占位符 2"/>
          <p:cNvSpPr>
            <a:spLocks noGrp="1"/>
          </p:cNvSpPr>
          <p:nvPr>
            <p:ph idx="1"/>
          </p:nvPr>
        </p:nvSpPr>
        <p:spPr>
          <a:xfrm>
            <a:off x="459380" y="906058"/>
            <a:ext cx="8179795" cy="1189538"/>
          </a:xfrm>
        </p:spPr>
        <p:txBody>
          <a:bodyPr>
            <a:spAutoFit/>
          </a:bodyPr>
          <a:lstStyle/>
          <a:p>
            <a:pPr marL="0" indent="0">
              <a:lnSpc>
                <a:spcPct val="120000"/>
              </a:lnSpc>
              <a:buNone/>
            </a:pPr>
            <a:r>
              <a:rPr lang="en-US" altLang="zh-CN" sz="1400" dirty="0" smtClean="0"/>
              <a:t>ByteCode Verifier</a:t>
            </a:r>
            <a:r>
              <a:rPr lang="en-US" altLang="zh-CN" sz="1400" b="0" dirty="0" smtClean="0"/>
              <a:t>:</a:t>
            </a:r>
            <a:r>
              <a:rPr lang="zh-CN" altLang="en-US" sz="1400" b="0" dirty="0" smtClean="0"/>
              <a:t>字节码验证器，负责对</a:t>
            </a:r>
            <a:r>
              <a:rPr lang="en-US" altLang="zh-CN" sz="1400" b="0" dirty="0" smtClean="0"/>
              <a:t>Class</a:t>
            </a:r>
            <a:r>
              <a:rPr lang="zh-CN" altLang="en-US" sz="1400" b="0" dirty="0" smtClean="0"/>
              <a:t>文件的合法性与有效性进行检查</a:t>
            </a:r>
            <a:endParaRPr lang="en-US" altLang="zh-CN" sz="1400" b="0" dirty="0" smtClean="0"/>
          </a:p>
          <a:p>
            <a:pPr marL="0" indent="0">
              <a:lnSpc>
                <a:spcPct val="120000"/>
              </a:lnSpc>
              <a:buNone/>
            </a:pPr>
            <a:r>
              <a:rPr lang="en-US" altLang="zh-CN" sz="1400" dirty="0" smtClean="0"/>
              <a:t>ClassLoader</a:t>
            </a:r>
            <a:r>
              <a:rPr lang="en-US" altLang="zh-CN" sz="1400" b="0" dirty="0" smtClean="0"/>
              <a:t>:</a:t>
            </a:r>
            <a:r>
              <a:rPr lang="zh-CN" altLang="en-US" sz="1400" b="0" dirty="0" smtClean="0"/>
              <a:t>类加载器，负责类加载、命名空间隔离、系统类保护、访问权限分配</a:t>
            </a:r>
            <a:endParaRPr lang="en-US" altLang="zh-CN" sz="1400" b="0" dirty="0" smtClean="0"/>
          </a:p>
          <a:p>
            <a:pPr marL="0" indent="0">
              <a:lnSpc>
                <a:spcPct val="120000"/>
              </a:lnSpc>
              <a:buNone/>
            </a:pPr>
            <a:r>
              <a:rPr lang="en-US" altLang="zh-CN" sz="1400" dirty="0" smtClean="0"/>
              <a:t>SecurityManager</a:t>
            </a:r>
            <a:r>
              <a:rPr lang="en-US" altLang="zh-CN" sz="1400" b="0" dirty="0" smtClean="0"/>
              <a:t>: </a:t>
            </a:r>
            <a:r>
              <a:rPr lang="zh-CN" altLang="en-US" sz="1400" b="0" dirty="0" smtClean="0"/>
              <a:t>安全管理器，负责运行时代码访问控制执行，用于指明代码是否可以访问指定的资源</a:t>
            </a:r>
            <a:endParaRPr lang="en-US" altLang="zh-CN" sz="1400" b="0" dirty="0" smtClean="0"/>
          </a:p>
        </p:txBody>
      </p:sp>
      <p:sp>
        <p:nvSpPr>
          <p:cNvPr id="31" name="Rectangle 7"/>
          <p:cNvSpPr>
            <a:spLocks noChangeArrowheads="1"/>
          </p:cNvSpPr>
          <p:nvPr/>
        </p:nvSpPr>
        <p:spPr bwMode="auto">
          <a:xfrm>
            <a:off x="3932396" y="3830474"/>
            <a:ext cx="3511667" cy="229187"/>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Operating System</a:t>
            </a:r>
            <a:endParaRPr lang="zh-CN" altLang="en-US" sz="1000" dirty="0" smtClean="0">
              <a:latin typeface="微软雅黑" pitchFamily="34" charset="-122"/>
              <a:ea typeface="微软雅黑" pitchFamily="34" charset="-122"/>
            </a:endParaRPr>
          </a:p>
        </p:txBody>
      </p:sp>
      <p:sp>
        <p:nvSpPr>
          <p:cNvPr id="32" name="Rectangle 7"/>
          <p:cNvSpPr>
            <a:spLocks noChangeArrowheads="1"/>
          </p:cNvSpPr>
          <p:nvPr/>
        </p:nvSpPr>
        <p:spPr bwMode="auto">
          <a:xfrm>
            <a:off x="3932404" y="4218426"/>
            <a:ext cx="3511667" cy="229187"/>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Hardware</a:t>
            </a:r>
            <a:endParaRPr lang="zh-CN" altLang="en-US" sz="1000" dirty="0" smtClean="0">
              <a:latin typeface="微软雅黑" pitchFamily="34" charset="-122"/>
              <a:ea typeface="微软雅黑" pitchFamily="34" charset="-122"/>
            </a:endParaRPr>
          </a:p>
        </p:txBody>
      </p:sp>
      <p:sp>
        <p:nvSpPr>
          <p:cNvPr id="33" name="流程图: 多文档 32"/>
          <p:cNvSpPr/>
          <p:nvPr/>
        </p:nvSpPr>
        <p:spPr bwMode="auto">
          <a:xfrm>
            <a:off x="5464455" y="1940598"/>
            <a:ext cx="858513" cy="437365"/>
          </a:xfrm>
          <a:prstGeom prst="flowChartMultidocument">
            <a:avLst/>
          </a:prstGeom>
          <a:solidFill>
            <a:schemeClr val="bg1"/>
          </a:solid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noAutofit/>
          </a:bodyPr>
          <a:lstStyle/>
          <a:p>
            <a:pPr>
              <a:buClr>
                <a:srgbClr val="CC9900"/>
              </a:buClr>
            </a:pPr>
            <a:r>
              <a:rPr lang="en-US" altLang="zh-CN" sz="1000" dirty="0" smtClean="0">
                <a:latin typeface="微软雅黑" pitchFamily="34" charset="-122"/>
                <a:ea typeface="微软雅黑" pitchFamily="34" charset="-122"/>
              </a:rPr>
              <a:t>Local class files</a:t>
            </a:r>
          </a:p>
        </p:txBody>
      </p:sp>
      <p:cxnSp>
        <p:nvCxnSpPr>
          <p:cNvPr id="34" name="直接箭头连接符 33"/>
          <p:cNvCxnSpPr/>
          <p:nvPr/>
        </p:nvCxnSpPr>
        <p:spPr bwMode="auto">
          <a:xfrm>
            <a:off x="5812724" y="3602108"/>
            <a:ext cx="226672" cy="6391"/>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stCxn id="46" idx="2"/>
            <a:endCxn id="31" idx="0"/>
          </p:cNvCxnSpPr>
          <p:nvPr/>
        </p:nvCxnSpPr>
        <p:spPr bwMode="auto">
          <a:xfrm>
            <a:off x="5036871" y="3712413"/>
            <a:ext cx="651359" cy="118061"/>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 name="直接箭头连接符 35"/>
          <p:cNvCxnSpPr>
            <a:stCxn id="48" idx="2"/>
            <a:endCxn id="46" idx="0"/>
          </p:cNvCxnSpPr>
          <p:nvPr/>
        </p:nvCxnSpPr>
        <p:spPr bwMode="auto">
          <a:xfrm>
            <a:off x="5032854" y="2977176"/>
            <a:ext cx="4017" cy="509190"/>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7" name="直接箭头连接符 36"/>
          <p:cNvCxnSpPr>
            <a:stCxn id="31" idx="2"/>
            <a:endCxn id="32" idx="0"/>
          </p:cNvCxnSpPr>
          <p:nvPr/>
        </p:nvCxnSpPr>
        <p:spPr bwMode="auto">
          <a:xfrm>
            <a:off x="5688231" y="4059661"/>
            <a:ext cx="7" cy="158764"/>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8" name="直接箭头连接符 37"/>
          <p:cNvCxnSpPr>
            <a:stCxn id="33" idx="2"/>
            <a:endCxn id="47" idx="0"/>
          </p:cNvCxnSpPr>
          <p:nvPr/>
        </p:nvCxnSpPr>
        <p:spPr bwMode="auto">
          <a:xfrm>
            <a:off x="5834013" y="2361399"/>
            <a:ext cx="652323" cy="144367"/>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9" name="直接箭头连接符 38"/>
          <p:cNvCxnSpPr>
            <a:stCxn id="47" idx="2"/>
            <a:endCxn id="45" idx="0"/>
          </p:cNvCxnSpPr>
          <p:nvPr/>
        </p:nvCxnSpPr>
        <p:spPr bwMode="auto">
          <a:xfrm>
            <a:off x="6486336" y="2866366"/>
            <a:ext cx="5618" cy="108758"/>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bwMode="auto">
          <a:xfrm flipH="1">
            <a:off x="6486336" y="3363589"/>
            <a:ext cx="5618" cy="125496"/>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3" name="组合 105"/>
          <p:cNvGrpSpPr/>
          <p:nvPr/>
        </p:nvGrpSpPr>
        <p:grpSpPr>
          <a:xfrm>
            <a:off x="7641444" y="2539114"/>
            <a:ext cx="970895" cy="1128621"/>
            <a:chOff x="6873312" y="2996950"/>
            <a:chExt cx="1094970" cy="1446206"/>
          </a:xfrm>
        </p:grpSpPr>
        <p:sp>
          <p:nvSpPr>
            <p:cNvPr id="52" name="流程图: 磁盘 51"/>
            <p:cNvSpPr/>
            <p:nvPr/>
          </p:nvSpPr>
          <p:spPr bwMode="auto">
            <a:xfrm>
              <a:off x="6937897" y="2996950"/>
              <a:ext cx="968747" cy="1446206"/>
            </a:xfrm>
            <a:prstGeom prst="flowChartMagneticDisk">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[CodeSource]</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00" dirty="0" smtClean="0">
                  <a:latin typeface="微软雅黑" pitchFamily="34" charset="-122"/>
                  <a:ea typeface="微软雅黑" pitchFamily="34" charset="-122"/>
                </a:rPr>
                <a:t>[Principal]</a:t>
              </a:r>
            </a:p>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000" dirty="0" smtClean="0">
                  <a:latin typeface="微软雅黑" pitchFamily="34" charset="-122"/>
                  <a:ea typeface="微软雅黑" pitchFamily="34" charset="-122"/>
                </a:rPr>
                <a:t>[Permissions]</a:t>
              </a:r>
            </a:p>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3" name="TextBox 52"/>
            <p:cNvSpPr txBox="1"/>
            <p:nvPr/>
          </p:nvSpPr>
          <p:spPr>
            <a:xfrm>
              <a:off x="6873312" y="3082060"/>
              <a:ext cx="1094970" cy="315506"/>
            </a:xfrm>
            <a:prstGeom prst="rect">
              <a:avLst/>
            </a:prstGeom>
            <a:noFill/>
          </p:spPr>
          <p:txBody>
            <a:bodyPr wrap="square" rtlCol="0">
              <a:spAutoFit/>
            </a:bodyPr>
            <a:lstStyle/>
            <a:p>
              <a:pPr algn="ctr"/>
              <a:r>
                <a:rPr lang="en-US" altLang="zh-CN" sz="1000" dirty="0" smtClean="0">
                  <a:latin typeface="微软雅黑" pitchFamily="34" charset="-122"/>
                  <a:ea typeface="微软雅黑" pitchFamily="34" charset="-122"/>
                </a:rPr>
                <a:t>Policy files</a:t>
              </a:r>
              <a:endParaRPr lang="zh-CN" altLang="en-US" sz="1000" dirty="0">
                <a:latin typeface="微软雅黑" pitchFamily="34" charset="-122"/>
                <a:ea typeface="微软雅黑" pitchFamily="34" charset="-122"/>
              </a:endParaRPr>
            </a:p>
          </p:txBody>
        </p:sp>
      </p:grpSp>
      <p:cxnSp>
        <p:nvCxnSpPr>
          <p:cNvPr id="42" name="直接箭头连接符 41"/>
          <p:cNvCxnSpPr>
            <a:stCxn id="52" idx="2"/>
            <a:endCxn id="49" idx="3"/>
          </p:cNvCxnSpPr>
          <p:nvPr/>
        </p:nvCxnSpPr>
        <p:spPr bwMode="auto">
          <a:xfrm flipH="1">
            <a:off x="6933276" y="3103425"/>
            <a:ext cx="765435" cy="490619"/>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流程图: 多文档 42"/>
          <p:cNvSpPr/>
          <p:nvPr/>
        </p:nvSpPr>
        <p:spPr bwMode="auto">
          <a:xfrm>
            <a:off x="6741730" y="1926956"/>
            <a:ext cx="897627" cy="437365"/>
          </a:xfrm>
          <a:prstGeom prst="flowChartMultidocument">
            <a:avLst/>
          </a:prstGeom>
          <a:solidFill>
            <a:schemeClr val="bg1"/>
          </a:solid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noAutofit/>
          </a:bodyPr>
          <a:lstStyle/>
          <a:p>
            <a:pPr>
              <a:buClr>
                <a:srgbClr val="CC9900"/>
              </a:buClr>
            </a:pPr>
            <a:endParaRPr lang="en-US" altLang="zh-CN" sz="1200" dirty="0" smtClean="0">
              <a:latin typeface="微软雅黑" pitchFamily="34" charset="-122"/>
              <a:ea typeface="微软雅黑" pitchFamily="34" charset="-122"/>
            </a:endParaRPr>
          </a:p>
          <a:p>
            <a:pPr>
              <a:buClr>
                <a:srgbClr val="CC9900"/>
              </a:buClr>
            </a:pPr>
            <a:r>
              <a:rPr lang="en-US" altLang="zh-CN" sz="1000" dirty="0" smtClean="0">
                <a:latin typeface="微软雅黑" pitchFamily="34" charset="-122"/>
                <a:ea typeface="微软雅黑" pitchFamily="34" charset="-122"/>
              </a:rPr>
              <a:t>Remote class files</a:t>
            </a:r>
          </a:p>
          <a:p>
            <a:pPr marL="0" marR="0" indent="0" defTabSz="914400" eaLnBrk="1" latinLnBrk="0" hangingPunct="1">
              <a:lnSpc>
                <a:spcPct val="100000"/>
              </a:lnSpc>
              <a:buClr>
                <a:srgbClr val="CC9900"/>
              </a:buClr>
              <a:buSzTx/>
              <a:tabLst/>
            </a:pPr>
            <a:endParaRPr lang="zh-CN" altLang="en-US" sz="1200" dirty="0" smtClean="0">
              <a:latin typeface="微软雅黑" pitchFamily="34" charset="-122"/>
              <a:ea typeface="微软雅黑" pitchFamily="34" charset="-122"/>
            </a:endParaRPr>
          </a:p>
        </p:txBody>
      </p:sp>
      <p:cxnSp>
        <p:nvCxnSpPr>
          <p:cNvPr id="44" name="直接箭头连接符 43"/>
          <p:cNvCxnSpPr>
            <a:stCxn id="43" idx="2"/>
            <a:endCxn id="47" idx="0"/>
          </p:cNvCxnSpPr>
          <p:nvPr/>
        </p:nvCxnSpPr>
        <p:spPr bwMode="auto">
          <a:xfrm flipH="1">
            <a:off x="6486336" y="2347757"/>
            <a:ext cx="641789" cy="158009"/>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5" name="Rectangle 9"/>
          <p:cNvSpPr>
            <a:spLocks noChangeArrowheads="1"/>
          </p:cNvSpPr>
          <p:nvPr/>
        </p:nvSpPr>
        <p:spPr bwMode="auto">
          <a:xfrm>
            <a:off x="6067878" y="2975124"/>
            <a:ext cx="848154" cy="396698"/>
          </a:xfrm>
          <a:prstGeom prst="rect">
            <a:avLst/>
          </a:prstGeom>
          <a:solidFill>
            <a:srgbClr val="7030A0"/>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Classloader Instance</a:t>
            </a:r>
            <a:endParaRPr lang="zh-CN" altLang="en-US" sz="1000" dirty="0" smtClean="0">
              <a:latin typeface="微软雅黑" pitchFamily="34" charset="-122"/>
              <a:ea typeface="微软雅黑" pitchFamily="34" charset="-122"/>
            </a:endParaRPr>
          </a:p>
        </p:txBody>
      </p:sp>
      <p:sp>
        <p:nvSpPr>
          <p:cNvPr id="46" name="Rectangle 14"/>
          <p:cNvSpPr>
            <a:spLocks noChangeArrowheads="1"/>
          </p:cNvSpPr>
          <p:nvPr/>
        </p:nvSpPr>
        <p:spPr bwMode="auto">
          <a:xfrm>
            <a:off x="4282772" y="3486366"/>
            <a:ext cx="1508198" cy="226047"/>
          </a:xfrm>
          <a:prstGeom prst="rect">
            <a:avLst/>
          </a:prstGeom>
          <a:solidFill>
            <a:schemeClr val="bg1"/>
          </a:solidFill>
          <a:ln w="25400">
            <a:solidFill>
              <a:srgbClr val="FF0000"/>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AccessController</a:t>
            </a:r>
            <a:endParaRPr lang="zh-CN" altLang="en-US" sz="1000" dirty="0" smtClean="0">
              <a:latin typeface="微软雅黑" pitchFamily="34" charset="-122"/>
              <a:ea typeface="微软雅黑" pitchFamily="34" charset="-122"/>
            </a:endParaRPr>
          </a:p>
        </p:txBody>
      </p:sp>
      <p:sp>
        <p:nvSpPr>
          <p:cNvPr id="47" name="Rectangle 7"/>
          <p:cNvSpPr>
            <a:spLocks noChangeArrowheads="1"/>
          </p:cNvSpPr>
          <p:nvPr/>
        </p:nvSpPr>
        <p:spPr bwMode="auto">
          <a:xfrm>
            <a:off x="6039397" y="2505767"/>
            <a:ext cx="893879" cy="360599"/>
          </a:xfrm>
          <a:prstGeom prst="rect">
            <a:avLst/>
          </a:prstGeom>
          <a:solidFill>
            <a:srgbClr val="00B0F0"/>
          </a:solidFill>
          <a:ln w="9525">
            <a:solidFill>
              <a:schemeClr val="tx1"/>
            </a:solidFill>
            <a:round/>
            <a:headEnd/>
            <a:tailEnd/>
          </a:ln>
          <a:effectLst/>
        </p:spPr>
        <p:txBody>
          <a:bodyPr wrap="square" anchor="ctr">
            <a:noAutofit/>
          </a:bodyPr>
          <a:lstStyle/>
          <a:p>
            <a:pPr algn="ctr"/>
            <a:r>
              <a:rPr lang="en-US" altLang="zh-CN" sz="1200" dirty="0" smtClean="0">
                <a:latin typeface="微软雅黑" pitchFamily="34" charset="-122"/>
                <a:ea typeface="微软雅黑" pitchFamily="34" charset="-122"/>
              </a:rPr>
              <a:t> </a:t>
            </a:r>
            <a:r>
              <a:rPr lang="en-US" altLang="zh-CN" sz="1000" dirty="0" smtClean="0">
                <a:latin typeface="微软雅黑" pitchFamily="34" charset="-122"/>
                <a:ea typeface="微软雅黑" pitchFamily="34" charset="-122"/>
              </a:rPr>
              <a:t>ByteCode Verifier</a:t>
            </a:r>
            <a:endParaRPr lang="zh-CN" altLang="en-US" sz="1000" dirty="0" smtClean="0">
              <a:latin typeface="微软雅黑" pitchFamily="34" charset="-122"/>
              <a:ea typeface="微软雅黑" pitchFamily="34" charset="-122"/>
            </a:endParaRPr>
          </a:p>
        </p:txBody>
      </p:sp>
      <p:sp>
        <p:nvSpPr>
          <p:cNvPr id="48" name="Rectangle 7"/>
          <p:cNvSpPr>
            <a:spLocks noChangeArrowheads="1"/>
          </p:cNvSpPr>
          <p:nvPr/>
        </p:nvSpPr>
        <p:spPr bwMode="auto">
          <a:xfrm>
            <a:off x="4596219" y="2499518"/>
            <a:ext cx="873270" cy="477659"/>
          </a:xfrm>
          <a:prstGeom prst="rect">
            <a:avLst/>
          </a:prstGeom>
          <a:solidFill>
            <a:srgbClr val="00B050"/>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Security Manager</a:t>
            </a:r>
            <a:endParaRPr lang="zh-CN" altLang="en-US" sz="1000" dirty="0" smtClean="0">
              <a:latin typeface="微软雅黑" pitchFamily="34" charset="-122"/>
              <a:ea typeface="微软雅黑" pitchFamily="34" charset="-122"/>
            </a:endParaRPr>
          </a:p>
        </p:txBody>
      </p:sp>
      <p:sp>
        <p:nvSpPr>
          <p:cNvPr id="49" name="Rectangle 7"/>
          <p:cNvSpPr>
            <a:spLocks noChangeArrowheads="1"/>
          </p:cNvSpPr>
          <p:nvPr/>
        </p:nvSpPr>
        <p:spPr bwMode="auto">
          <a:xfrm>
            <a:off x="6039397" y="3474629"/>
            <a:ext cx="893879" cy="238829"/>
          </a:xfrm>
          <a:prstGeom prst="rect">
            <a:avLst/>
          </a:prstGeom>
          <a:solidFill>
            <a:schemeClr val="bg1"/>
          </a:solidFill>
          <a:ln w="9525">
            <a:solidFill>
              <a:schemeClr val="tx1"/>
            </a:solidFill>
            <a:round/>
            <a:headEnd/>
            <a:tailEnd/>
          </a:ln>
          <a:effectLst/>
        </p:spPr>
        <p:txBody>
          <a:bodyPr wrap="square" anchor="ctr">
            <a:noAutofit/>
          </a:bodyPr>
          <a:lstStyle/>
          <a:p>
            <a:pPr algn="ctr"/>
            <a:r>
              <a:rPr lang="en-US" altLang="zh-CN" sz="1000" dirty="0" smtClean="0">
                <a:latin typeface="微软雅黑" pitchFamily="34" charset="-122"/>
                <a:ea typeface="微软雅黑" pitchFamily="34" charset="-122"/>
              </a:rPr>
              <a:t>Policy</a:t>
            </a:r>
            <a:endParaRPr lang="en-US" altLang="zh-CN" sz="1000" dirty="0">
              <a:latin typeface="微软雅黑" pitchFamily="34" charset="-122"/>
              <a:ea typeface="微软雅黑" pitchFamily="34" charset="-122"/>
            </a:endParaRPr>
          </a:p>
        </p:txBody>
      </p:sp>
      <p:sp>
        <p:nvSpPr>
          <p:cNvPr id="50" name="矩形 49"/>
          <p:cNvSpPr/>
          <p:nvPr/>
        </p:nvSpPr>
        <p:spPr bwMode="auto">
          <a:xfrm>
            <a:off x="3926702" y="2472568"/>
            <a:ext cx="3511666" cy="1279911"/>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1" name="TextBox 50"/>
          <p:cNvSpPr txBox="1"/>
          <p:nvPr/>
        </p:nvSpPr>
        <p:spPr>
          <a:xfrm>
            <a:off x="3970908" y="2472569"/>
            <a:ext cx="447558" cy="246221"/>
          </a:xfrm>
          <a:prstGeom prst="rect">
            <a:avLst/>
          </a:prstGeom>
          <a:noFill/>
        </p:spPr>
        <p:txBody>
          <a:bodyPr wrap="none" rtlCol="0">
            <a:spAutoFit/>
          </a:bodyPr>
          <a:lstStyle/>
          <a:p>
            <a:r>
              <a:rPr lang="en-US" altLang="zh-CN" sz="1000" dirty="0" smtClean="0">
                <a:latin typeface="微软雅黑" pitchFamily="34" charset="-122"/>
                <a:ea typeface="微软雅黑" pitchFamily="34" charset="-122"/>
              </a:rPr>
              <a:t>JVM</a:t>
            </a:r>
            <a:endParaRPr lang="zh-CN" altLang="en-US" sz="1000" dirty="0">
              <a:latin typeface="微软雅黑" pitchFamily="34" charset="-122"/>
              <a:ea typeface="微软雅黑" pitchFamily="34" charset="-122"/>
            </a:endParaRPr>
          </a:p>
        </p:txBody>
      </p:sp>
      <p:sp>
        <p:nvSpPr>
          <p:cNvPr id="61" name="内容占位符 2"/>
          <p:cNvSpPr txBox="1">
            <a:spLocks/>
          </p:cNvSpPr>
          <p:nvPr/>
        </p:nvSpPr>
        <p:spPr>
          <a:xfrm>
            <a:off x="426576" y="2106993"/>
            <a:ext cx="3377551" cy="1648383"/>
          </a:xfrm>
          <a:prstGeom prst="rect">
            <a:avLst/>
          </a:prstGeom>
        </p:spPr>
        <p:txBody>
          <a:bodyPr lIns="69961" tIns="34980" rIns="69961" bIns="34980">
            <a:spAutoFit/>
          </a:bodyPr>
          <a:lstStyle/>
          <a:p>
            <a:pPr marR="0" lvl="0" defTabSz="914400" eaLnBrk="0" latinLnBrk="0" hangingPunct="0">
              <a:lnSpc>
                <a:spcPct val="150000"/>
              </a:lnSpc>
              <a:buClr>
                <a:srgbClr val="777777"/>
              </a:buClr>
              <a:buSzPct val="60000"/>
              <a:tabLst/>
              <a:defRPr/>
            </a:pPr>
            <a:r>
              <a:rPr lang="en-US" altLang="zh-CN" sz="1400" b="1" dirty="0" smtClean="0">
                <a:latin typeface="微软雅黑" pitchFamily="34" charset="-122"/>
                <a:ea typeface="微软雅黑" pitchFamily="34" charset="-122"/>
              </a:rPr>
              <a:t>AccessController</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访问控制器，提供一个默认的安全策略执行机制，它使用栈检查来决定潜在不安全的操作是否被允许</a:t>
            </a:r>
            <a:endParaRPr lang="en-US" altLang="zh-CN" sz="1400" dirty="0" smtClean="0">
              <a:latin typeface="微软雅黑" pitchFamily="34" charset="-122"/>
              <a:ea typeface="微软雅黑" pitchFamily="34" charset="-122"/>
            </a:endParaRPr>
          </a:p>
          <a:p>
            <a:pPr marR="0" lvl="0" defTabSz="914400" eaLnBrk="0" latinLnBrk="0" hangingPunct="0">
              <a:lnSpc>
                <a:spcPct val="150000"/>
              </a:lnSpc>
              <a:buClr>
                <a:srgbClr val="777777"/>
              </a:buClr>
              <a:buSzPct val="60000"/>
              <a:tabLst/>
              <a:defRPr/>
            </a:pPr>
            <a:r>
              <a:rPr lang="en-US" altLang="zh-CN" sz="1400" b="1" dirty="0" smtClean="0">
                <a:latin typeface="微软雅黑" pitchFamily="34" charset="-122"/>
                <a:ea typeface="微软雅黑" pitchFamily="34" charset="-122"/>
              </a:rPr>
              <a:t>Policy</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策略文件，根据代码的来源和其签名者来为其指定不同的权限</a:t>
            </a:r>
            <a:endParaRPr lang="en-US" altLang="zh-CN" sz="1400" dirty="0" smtClean="0">
              <a:latin typeface="微软雅黑" pitchFamily="34" charset="-122"/>
              <a:ea typeface="微软雅黑" pitchFamily="34" charset="-122"/>
            </a:endParaRPr>
          </a:p>
        </p:txBody>
      </p:sp>
      <p:sp>
        <p:nvSpPr>
          <p:cNvPr id="62" name="矩形 61"/>
          <p:cNvSpPr/>
          <p:nvPr/>
        </p:nvSpPr>
        <p:spPr bwMode="auto">
          <a:xfrm>
            <a:off x="3825571" y="1890556"/>
            <a:ext cx="4813603" cy="2651281"/>
          </a:xfrm>
          <a:prstGeom prst="rect">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安全管理器</a:t>
            </a:r>
            <a:endParaRPr lang="zh-CN" altLang="en-US" sz="2400" dirty="0">
              <a:cs typeface="+mn-cs"/>
            </a:endParaRPr>
          </a:p>
        </p:txBody>
      </p:sp>
      <p:sp>
        <p:nvSpPr>
          <p:cNvPr id="4" name="内容占位符 3"/>
          <p:cNvSpPr txBox="1">
            <a:spLocks noGrp="1"/>
          </p:cNvSpPr>
          <p:nvPr>
            <p:ph idx="1"/>
          </p:nvPr>
        </p:nvSpPr>
        <p:spPr>
          <a:xfrm>
            <a:off x="454597" y="856168"/>
            <a:ext cx="8194306" cy="2168268"/>
          </a:xfrm>
          <a:prstGeom prst="rect">
            <a:avLst/>
          </a:prstGeom>
          <a:noFill/>
        </p:spPr>
        <p:txBody>
          <a:bodyPr wrap="square" rtlCol="0">
            <a:spAutoFit/>
          </a:bodyPr>
          <a:lstStyle/>
          <a:p>
            <a:pPr marL="0" indent="0">
              <a:lnSpc>
                <a:spcPct val="120000"/>
              </a:lnSpc>
              <a:buNone/>
            </a:pPr>
            <a:r>
              <a:rPr lang="zh-CN" altLang="en-US" sz="1600" b="1" dirty="0" smtClean="0"/>
              <a:t>安全管理器：</a:t>
            </a:r>
            <a:r>
              <a:rPr lang="zh-CN" altLang="en-US" sz="1600" b="0" dirty="0" smtClean="0"/>
              <a:t>根据策略文件中对不同来源代码的权限配置，对代码能够访问敏感资源和操作进行控制</a:t>
            </a:r>
            <a:r>
              <a:rPr lang="en-US" altLang="zh-CN" sz="1600" b="0" dirty="0" smtClean="0"/>
              <a:t>:</a:t>
            </a:r>
          </a:p>
          <a:p>
            <a:pPr marL="360363" lvl="1" indent="-182563">
              <a:lnSpc>
                <a:spcPct val="120000"/>
              </a:lnSpc>
            </a:pPr>
            <a:r>
              <a:rPr lang="zh-CN" altLang="en-US" sz="1400" dirty="0" smtClean="0"/>
              <a:t>当前线程是否能够打开一个到特定主机的网络连接</a:t>
            </a:r>
          </a:p>
          <a:p>
            <a:pPr marL="360363" lvl="1" indent="-182563">
              <a:lnSpc>
                <a:spcPct val="120000"/>
              </a:lnSpc>
            </a:pPr>
            <a:r>
              <a:rPr lang="zh-CN" altLang="en-US" sz="1400" dirty="0" smtClean="0"/>
              <a:t>当前线程是否能够访问本地文件。</a:t>
            </a:r>
            <a:endParaRPr lang="en-US" altLang="zh-CN" sz="1400" dirty="0" smtClean="0"/>
          </a:p>
          <a:p>
            <a:pPr marL="360363" lvl="1" indent="-182563">
              <a:lnSpc>
                <a:spcPct val="120000"/>
              </a:lnSpc>
            </a:pPr>
            <a:r>
              <a:rPr lang="zh-CN" altLang="en-US" sz="1400" dirty="0" smtClean="0"/>
              <a:t>当前线程是否能够创建一个新的类加载器。</a:t>
            </a:r>
          </a:p>
          <a:p>
            <a:pPr marL="360363" lvl="1" indent="-182563">
              <a:lnSpc>
                <a:spcPct val="120000"/>
              </a:lnSpc>
            </a:pPr>
            <a:r>
              <a:rPr lang="zh-CN" altLang="en-US" sz="1400" dirty="0" smtClean="0"/>
              <a:t>当前线程是否能够中止虚拟机的运行。</a:t>
            </a:r>
          </a:p>
          <a:p>
            <a:pPr marL="360363" lvl="1" indent="-182563">
              <a:lnSpc>
                <a:spcPct val="120000"/>
              </a:lnSpc>
            </a:pPr>
            <a:r>
              <a:rPr lang="en-US" altLang="zh-CN" sz="1400" dirty="0" smtClean="0"/>
              <a:t>…….</a:t>
            </a:r>
          </a:p>
        </p:txBody>
      </p:sp>
      <p:sp>
        <p:nvSpPr>
          <p:cNvPr id="6" name="TextBox 5"/>
          <p:cNvSpPr txBox="1"/>
          <p:nvPr/>
        </p:nvSpPr>
        <p:spPr>
          <a:xfrm>
            <a:off x="4552541" y="3193192"/>
            <a:ext cx="36004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或</a:t>
            </a:r>
            <a:endParaRPr lang="zh-CN" altLang="en-US" sz="1400" dirty="0">
              <a:latin typeface="微软雅黑" pitchFamily="34" charset="-122"/>
              <a:ea typeface="微软雅黑" pitchFamily="34" charset="-122"/>
            </a:endParaRPr>
          </a:p>
        </p:txBody>
      </p:sp>
      <p:sp>
        <p:nvSpPr>
          <p:cNvPr id="9" name="矩形 8"/>
          <p:cNvSpPr/>
          <p:nvPr/>
        </p:nvSpPr>
        <p:spPr>
          <a:xfrm>
            <a:off x="444870" y="3849811"/>
            <a:ext cx="8204033" cy="609398"/>
          </a:xfrm>
          <a:prstGeom prst="rect">
            <a:avLst/>
          </a:prstGeom>
        </p:spPr>
        <p:txBody>
          <a:bodyPr wrap="square">
            <a:spAutoFit/>
          </a:bodyPr>
          <a:lstStyle/>
          <a:p>
            <a:pPr eaLnBrk="0" hangingPunct="0">
              <a:lnSpc>
                <a:spcPct val="120000"/>
              </a:lnSpc>
              <a:buClr>
                <a:srgbClr val="777777"/>
              </a:buClr>
              <a:buSzPct val="60000"/>
            </a:pPr>
            <a:r>
              <a:rPr lang="zh-CN" altLang="en-US" sz="1400" dirty="0" smtClean="0">
                <a:solidFill>
                  <a:srgbClr val="FF0000"/>
                </a:solidFill>
                <a:latin typeface="微软雅黑" pitchFamily="34" charset="-122"/>
                <a:ea typeface="微软雅黑" pitchFamily="34" charset="-122"/>
              </a:rPr>
              <a:t>备注：对于文件、网络这类系统资源的访问，</a:t>
            </a:r>
            <a:r>
              <a:rPr lang="en-US" altLang="zh-CN" sz="1400" dirty="0" smtClean="0">
                <a:solidFill>
                  <a:srgbClr val="FF0000"/>
                </a:solidFill>
                <a:latin typeface="微软雅黑" pitchFamily="34" charset="-122"/>
                <a:ea typeface="微软雅黑" pitchFamily="34" charset="-122"/>
              </a:rPr>
              <a:t>JDK</a:t>
            </a:r>
            <a:r>
              <a:rPr lang="zh-CN" altLang="en-US" sz="1400" dirty="0" smtClean="0">
                <a:solidFill>
                  <a:srgbClr val="FF0000"/>
                </a:solidFill>
                <a:latin typeface="微软雅黑" pitchFamily="34" charset="-122"/>
                <a:ea typeface="微软雅黑" pitchFamily="34" charset="-122"/>
              </a:rPr>
              <a:t>的</a:t>
            </a:r>
            <a:r>
              <a:rPr lang="en-US" altLang="zh-CN" sz="1400" dirty="0" smtClean="0">
                <a:solidFill>
                  <a:srgbClr val="FF0000"/>
                </a:solidFill>
                <a:latin typeface="微软雅黑" pitchFamily="34" charset="-122"/>
                <a:ea typeface="微软雅黑" pitchFamily="34" charset="-122"/>
              </a:rPr>
              <a:t>API</a:t>
            </a:r>
            <a:r>
              <a:rPr lang="zh-CN" altLang="en-US" sz="1400" dirty="0" smtClean="0">
                <a:solidFill>
                  <a:srgbClr val="FF0000"/>
                </a:solidFill>
                <a:latin typeface="微软雅黑" pitchFamily="34" charset="-122"/>
                <a:ea typeface="微软雅黑" pitchFamily="34" charset="-122"/>
              </a:rPr>
              <a:t>实现中已经自动加入了安全检查。对于应用程序业务自定义的其他敏感操作与资源访问，则需要手动在业务代码中加入安全检查</a:t>
            </a:r>
            <a:endParaRPr lang="zh-CN" altLang="en-US" sz="1400" dirty="0">
              <a:solidFill>
                <a:srgbClr val="FF0000"/>
              </a:solidFill>
              <a:latin typeface="微软雅黑" pitchFamily="34" charset="-122"/>
              <a:ea typeface="微软雅黑" pitchFamily="34" charset="-122"/>
            </a:endParaRPr>
          </a:p>
        </p:txBody>
      </p:sp>
      <p:sp>
        <p:nvSpPr>
          <p:cNvPr id="8" name="内容占位符 3"/>
          <p:cNvSpPr txBox="1">
            <a:spLocks/>
          </p:cNvSpPr>
          <p:nvPr/>
        </p:nvSpPr>
        <p:spPr bwMode="auto">
          <a:xfrm>
            <a:off x="444870" y="3116556"/>
            <a:ext cx="1685993" cy="4502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rtlCol="0" anchor="t"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
                <a:srgbClr val="777777"/>
              </a:buClr>
              <a:buSzPct val="60000"/>
              <a:tabLst/>
              <a:defRPr/>
            </a:pPr>
            <a:r>
              <a:rPr kumimoji="0" lang="zh-CN" altLang="en-US"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安全管理器安装</a:t>
            </a:r>
            <a:r>
              <a:rPr kumimoji="0" lang="en-US" altLang="zh-CN"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a:t>
            </a:r>
            <a:endParaRPr kumimoji="0" lang="en-US" altLang="zh-CN" sz="1800" b="1" i="0" u="none" strike="noStrike" kern="0" cap="none" spc="0" normalizeH="0" noProof="0" dirty="0" smtClean="0">
              <a:ln>
                <a:noFill/>
              </a:ln>
              <a:solidFill>
                <a:schemeClr val="tx1"/>
              </a:solidFill>
              <a:effectLst/>
              <a:uLnTx/>
              <a:uFillTx/>
              <a:latin typeface="微软雅黑" pitchFamily="34" charset="-122"/>
              <a:ea typeface="微软雅黑" pitchFamily="34" charset="-122"/>
            </a:endParaRPr>
          </a:p>
        </p:txBody>
      </p:sp>
      <p:sp>
        <p:nvSpPr>
          <p:cNvPr id="10" name="TextBox 9"/>
          <p:cNvSpPr txBox="1"/>
          <p:nvPr/>
        </p:nvSpPr>
        <p:spPr>
          <a:xfrm>
            <a:off x="2131046" y="3193192"/>
            <a:ext cx="2450679" cy="323165"/>
          </a:xfrm>
          <a:prstGeom prst="rect">
            <a:avLst/>
          </a:prstGeom>
          <a:solidFill>
            <a:schemeClr val="tx1"/>
          </a:solidFill>
          <a:ln w="12700" cmpd="sng">
            <a:noFill/>
          </a:ln>
        </p:spPr>
        <p:txBody>
          <a:bodyPr wrap="square" rtlCol="0">
            <a:spAutoFit/>
          </a:bodyPr>
          <a:lstStyle/>
          <a:p>
            <a:pPr>
              <a:lnSpc>
                <a:spcPct val="150000"/>
              </a:lnSpc>
            </a:pPr>
            <a:r>
              <a:rPr lang="en-US" altLang="zh-CN" sz="1000" dirty="0" smtClean="0">
                <a:solidFill>
                  <a:schemeClr val="bg1"/>
                </a:solidFill>
                <a:latin typeface="微软雅黑" pitchFamily="34" charset="-122"/>
                <a:ea typeface="微软雅黑" pitchFamily="34" charset="-122"/>
              </a:rPr>
              <a:t>java -Djava.security.manager MyApp </a:t>
            </a:r>
          </a:p>
        </p:txBody>
      </p:sp>
      <p:sp>
        <p:nvSpPr>
          <p:cNvPr id="11" name="矩形 10"/>
          <p:cNvSpPr/>
          <p:nvPr/>
        </p:nvSpPr>
        <p:spPr>
          <a:xfrm>
            <a:off x="4412520" y="3537626"/>
            <a:ext cx="4159690" cy="354823"/>
          </a:xfrm>
          <a:prstGeom prst="rect">
            <a:avLst/>
          </a:prstGeom>
          <a:solidFill>
            <a:schemeClr val="accent3">
              <a:lumMod val="85000"/>
            </a:schemeClr>
          </a:solidFill>
        </p:spPr>
        <p:txBody>
          <a:bodyPr wrap="square">
            <a:noAutofit/>
          </a:bodyPr>
          <a:lstStyle/>
          <a:p>
            <a:r>
              <a:rPr lang="en-US" altLang="zh-CN" sz="1200" dirty="0" smtClean="0">
                <a:latin typeface="微软雅黑" pitchFamily="34" charset="-122"/>
                <a:ea typeface="微软雅黑" pitchFamily="34" charset="-122"/>
              </a:rPr>
              <a:t>System.</a:t>
            </a:r>
            <a:r>
              <a:rPr lang="en-US" altLang="zh-CN" sz="1200" i="1" dirty="0" smtClean="0">
                <a:latin typeface="微软雅黑" pitchFamily="34" charset="-122"/>
                <a:ea typeface="微软雅黑" pitchFamily="34" charset="-122"/>
              </a:rPr>
              <a:t>setSecurityManager(</a:t>
            </a:r>
            <a:r>
              <a:rPr lang="en-US" altLang="zh-CN" sz="1200" b="1" i="1" dirty="0" smtClean="0">
                <a:latin typeface="微软雅黑" pitchFamily="34" charset="-122"/>
                <a:ea typeface="微软雅黑" pitchFamily="34" charset="-122"/>
              </a:rPr>
              <a:t>new SecurityManager());</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9" grpId="0"/>
      <p:bldP spid="8" grpId="0"/>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敏感操作不可控</a:t>
            </a:r>
            <a:endParaRPr lang="zh-CN" altLang="en-US" sz="2400" dirty="0">
              <a:cs typeface="+mn-cs"/>
            </a:endParaRPr>
          </a:p>
        </p:txBody>
      </p:sp>
      <p:sp>
        <p:nvSpPr>
          <p:cNvPr id="9" name="Rectangle 1"/>
          <p:cNvSpPr>
            <a:spLocks noGrp="1" noChangeArrowheads="1"/>
          </p:cNvSpPr>
          <p:nvPr>
            <p:ph idx="1"/>
          </p:nvPr>
        </p:nvSpPr>
        <p:spPr bwMode="auto">
          <a:xfrm>
            <a:off x="680484" y="1873602"/>
            <a:ext cx="6826102" cy="1815882"/>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400" b="0" dirty="0" smtClean="0">
                <a:solidFill>
                  <a:srgbClr val="3F7F5F"/>
                </a:solidFill>
                <a:cs typeface="Courier New" pitchFamily="49" charset="0"/>
              </a:rPr>
              <a:t>//</a:t>
            </a:r>
            <a:r>
              <a:rPr lang="zh-CN" altLang="en-US" sz="1400" b="0" dirty="0" smtClean="0">
                <a:solidFill>
                  <a:srgbClr val="3F7F5F"/>
                </a:solidFill>
                <a:cs typeface="Courier New" pitchFamily="49" charset="0"/>
              </a:rPr>
              <a:t>示例代码</a:t>
            </a:r>
            <a:endParaRPr lang="en-US" altLang="zh-CN" sz="14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class</a:t>
            </a:r>
            <a:r>
              <a:rPr kumimoji="0" lang="en-US" altLang="zh-CN" sz="1400" b="0" i="0" u="none" strike="noStrike" cap="none" normalizeH="0" baseline="0" dirty="0" smtClean="0">
                <a:ln>
                  <a:noFill/>
                </a:ln>
                <a:solidFill>
                  <a:srgbClr val="000000"/>
                </a:solidFill>
                <a:effectLst/>
                <a:cs typeface="Courier New" pitchFamily="49" charset="0"/>
              </a:rPr>
              <a:t> SensitiveHash</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Hashtable&lt;Integer, String&gt; </a:t>
            </a:r>
            <a:r>
              <a:rPr kumimoji="0" lang="en-US" altLang="zh-CN" sz="1400" b="0" i="0" u="none" strike="noStrike" cap="none" normalizeH="0" baseline="0" dirty="0" smtClean="0">
                <a:ln>
                  <a:noFill/>
                </a:ln>
                <a:solidFill>
                  <a:srgbClr val="0000C0"/>
                </a:solidFill>
                <a:effectLst/>
                <a:cs typeface="Courier New" pitchFamily="49" charset="0"/>
              </a:rPr>
              <a:t>ht</a:t>
            </a:r>
            <a:r>
              <a:rPr kumimoji="0" lang="en-US" altLang="zh-CN" sz="1400" b="0" i="0" u="none" strike="noStrike" cap="none" normalizeH="0" baseline="0" dirty="0" smtClean="0">
                <a:ln>
                  <a:noFill/>
                </a:ln>
                <a:solidFill>
                  <a:srgbClr val="000000"/>
                </a:solidFill>
                <a:effectLst/>
                <a:cs typeface="Courier New" pitchFamily="49" charset="0"/>
              </a:rPr>
              <a:t> = </a:t>
            </a:r>
            <a:r>
              <a:rPr kumimoji="0" lang="en-US" altLang="zh-CN" sz="1400" b="1" i="0" u="none" strike="noStrike" cap="none" normalizeH="0" baseline="0" dirty="0" smtClean="0">
                <a:ln>
                  <a:noFill/>
                </a:ln>
                <a:solidFill>
                  <a:srgbClr val="7F0055"/>
                </a:solidFill>
                <a:effectLst/>
                <a:cs typeface="Courier New" pitchFamily="49" charset="0"/>
              </a:rPr>
              <a:t>new</a:t>
            </a:r>
            <a:r>
              <a:rPr kumimoji="0" lang="en-US" altLang="zh-CN" sz="1400" b="0" i="0" u="none" strike="noStrike" cap="none" normalizeH="0" baseline="0" dirty="0" smtClean="0">
                <a:ln>
                  <a:noFill/>
                </a:ln>
                <a:solidFill>
                  <a:srgbClr val="000000"/>
                </a:solidFill>
                <a:effectLst/>
                <a:cs typeface="Courier New" pitchFamily="49" charset="0"/>
              </a:rPr>
              <a:t> Hashtable&lt;Integer, String&gt;();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public</a:t>
            </a: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1" i="0" u="none" strike="noStrike" cap="none" normalizeH="0" baseline="0" dirty="0" smtClean="0">
                <a:ln>
                  <a:noFill/>
                </a:ln>
                <a:solidFill>
                  <a:srgbClr val="7F0055"/>
                </a:solidFill>
                <a:effectLst/>
                <a:cs typeface="Courier New" pitchFamily="49" charset="0"/>
              </a:rPr>
              <a:t>void</a:t>
            </a:r>
            <a:r>
              <a:rPr kumimoji="0" lang="en-US" altLang="zh-CN" sz="1400" b="0" i="0" u="none" strike="noStrike" cap="none" normalizeH="0" baseline="0" dirty="0" smtClean="0">
                <a:ln>
                  <a:noFill/>
                </a:ln>
                <a:solidFill>
                  <a:srgbClr val="000000"/>
                </a:solidFill>
                <a:effectLst/>
                <a:cs typeface="Courier New" pitchFamily="49" charset="0"/>
              </a:rPr>
              <a:t> removeEntry(Object key)</a:t>
            </a:r>
            <a:r>
              <a:rPr lang="en-US" altLang="zh-CN" sz="1400" dirty="0" smtClean="0"/>
              <a:t> </a:t>
            </a: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r>
              <a:rPr kumimoji="0" lang="en-US" altLang="zh-CN" sz="1400" b="0" i="0" u="none" strike="noStrike" cap="none" normalizeH="0" baseline="0" dirty="0" smtClean="0">
                <a:ln>
                  <a:noFill/>
                </a:ln>
                <a:solidFill>
                  <a:srgbClr val="0000C0"/>
                </a:solidFill>
                <a:effectLst/>
                <a:cs typeface="Courier New" pitchFamily="49" charset="0"/>
              </a:rPr>
              <a:t>ht</a:t>
            </a:r>
            <a:r>
              <a:rPr kumimoji="0" lang="en-US" altLang="zh-CN" sz="1400" b="0" i="0" u="none" strike="noStrike" cap="none" normalizeH="0" baseline="0" dirty="0" smtClean="0">
                <a:ln>
                  <a:noFill/>
                </a:ln>
                <a:solidFill>
                  <a:srgbClr val="000000"/>
                </a:solidFill>
                <a:effectLst/>
                <a:cs typeface="Courier New" pitchFamily="49" charset="0"/>
              </a:rPr>
              <a:t>.remove(key);</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    }</a:t>
            </a:r>
            <a:endParaRPr kumimoji="0" lang="en-US" altLang="zh-C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cs typeface="Courier New" pitchFamily="49" charset="0"/>
              </a:rPr>
              <a:t>}</a:t>
            </a:r>
            <a:endParaRPr kumimoji="0" lang="en-US" altLang="zh-CN" sz="14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57832" y="857417"/>
            <a:ext cx="820767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假设系统会加载第三方不可信代码，若未对敏感操作做访问控制，可能遭致恶意代码滥用。</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4352770" y="3923818"/>
            <a:ext cx="3153816" cy="807394"/>
          </a:xfrm>
          <a:prstGeom prst="wedgeRectCallout">
            <a:avLst>
              <a:gd name="adj1" fmla="val -49005"/>
              <a:gd name="adj2" fmla="val -173082"/>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200" dirty="0" smtClean="0">
                <a:latin typeface="微软雅黑" pitchFamily="34" charset="-122"/>
                <a:ea typeface="微软雅黑" pitchFamily="34" charset="-122"/>
              </a:rPr>
              <a:t>假设</a:t>
            </a:r>
            <a:r>
              <a:rPr lang="en-US" altLang="zh-CN" sz="1200" dirty="0" smtClean="0">
                <a:latin typeface="微软雅黑" pitchFamily="34" charset="-122"/>
                <a:ea typeface="微软雅黑" pitchFamily="34" charset="-122"/>
              </a:rPr>
              <a:t>ht</a:t>
            </a:r>
            <a:r>
              <a:rPr lang="zh-CN" altLang="en-US" sz="1200" dirty="0" smtClean="0">
                <a:latin typeface="微软雅黑" pitchFamily="34" charset="-122"/>
                <a:ea typeface="微软雅黑" pitchFamily="34" charset="-122"/>
              </a:rPr>
              <a:t>保存有敏感信息，则</a:t>
            </a:r>
            <a:r>
              <a:rPr lang="en-US" altLang="zh-CN" sz="1200" dirty="0" smtClean="0">
                <a:latin typeface="微软雅黑" pitchFamily="34" charset="-122"/>
                <a:ea typeface="微软雅黑" pitchFamily="34" charset="-122"/>
              </a:rPr>
              <a:t>removeEntry()</a:t>
            </a:r>
            <a:r>
              <a:rPr lang="zh-CN" altLang="en-US" sz="1200" dirty="0" smtClean="0">
                <a:latin typeface="微软雅黑" pitchFamily="34" charset="-122"/>
                <a:ea typeface="微软雅黑" pitchFamily="34" charset="-122"/>
              </a:rPr>
              <a:t>方法调用属于敏感操作。由于未做访问控制，恶意代码可以通过调用</a:t>
            </a:r>
            <a:r>
              <a:rPr lang="en-US" altLang="zh-CN" sz="1200" dirty="0" smtClean="0">
                <a:latin typeface="微软雅黑" pitchFamily="34" charset="-122"/>
                <a:ea typeface="微软雅黑" pitchFamily="34" charset="-122"/>
              </a:rPr>
              <a:t>removeEntry()</a:t>
            </a:r>
            <a:r>
              <a:rPr lang="zh-CN" altLang="en-US" sz="1200" dirty="0" smtClean="0">
                <a:latin typeface="微软雅黑" pitchFamily="34" charset="-122"/>
                <a:ea typeface="微软雅黑" pitchFamily="34" charset="-122"/>
              </a:rPr>
              <a:t>方法随意删除</a:t>
            </a:r>
            <a:r>
              <a:rPr lang="en-US" altLang="zh-CN" sz="1200" dirty="0" smtClean="0">
                <a:latin typeface="微软雅黑" pitchFamily="34" charset="-122"/>
                <a:ea typeface="微软雅黑" pitchFamily="34" charset="-122"/>
              </a:rPr>
              <a:t>ht</a:t>
            </a:r>
            <a:r>
              <a:rPr lang="zh-CN" altLang="en-US" sz="1200" dirty="0" smtClean="0">
                <a:latin typeface="微软雅黑" pitchFamily="34" charset="-122"/>
                <a:ea typeface="微软雅黑" pitchFamily="34" charset="-122"/>
              </a:rPr>
              <a:t>中的记录</a:t>
            </a:r>
            <a:endParaRPr lang="zh-CN" altLang="zh-CN"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167312" y="1517194"/>
            <a:ext cx="5440869" cy="3046988"/>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0" indent="0" eaLnBrk="1" hangingPunct="1">
              <a:lnSpc>
                <a:spcPct val="100000"/>
              </a:lnSpc>
              <a:buClrTx/>
              <a:buSzTx/>
              <a:buNone/>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示例代码</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SensitiveHash</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Hashtable&lt;Integer, String&gt;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ht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Hashtable&lt;Integer, String&gt;();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removeEntry(Object key){</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check(</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"removeKeyPermission"</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ht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.remove(key);</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check(String directive)</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SecurityManager sm = System.</a:t>
            </a:r>
            <a:r>
              <a:rPr kumimoji="0" lang="en-US" altLang="zh-CN" sz="1200" b="0"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getSecurityManager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if</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(sm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null</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sm.checkSecurityAccess(directive);</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使用安全管理器保护敏感操作</a:t>
            </a:r>
            <a:endParaRPr lang="zh-CN" altLang="en-US" sz="2400" dirty="0">
              <a:cs typeface="+mn-cs"/>
            </a:endParaRPr>
          </a:p>
        </p:txBody>
      </p:sp>
      <p:sp>
        <p:nvSpPr>
          <p:cNvPr id="6" name="Rectangle 3"/>
          <p:cNvSpPr txBox="1">
            <a:spLocks noChangeArrowheads="1"/>
          </p:cNvSpPr>
          <p:nvPr/>
        </p:nvSpPr>
        <p:spPr bwMode="auto">
          <a:xfrm>
            <a:off x="383401" y="825518"/>
            <a:ext cx="8207676" cy="67185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安全管理器可以根据策略文件中的权限定义，对特定来源的代码做访问控制。若代码无权访问某操作，则其</a:t>
            </a:r>
            <a:r>
              <a:rPr lang="en-US" altLang="zh-CN" sz="1600" kern="0" dirty="0" smtClean="0">
                <a:solidFill>
                  <a:srgbClr val="000000"/>
                </a:solidFill>
                <a:latin typeface="微软雅黑" pitchFamily="34" charset="-122"/>
                <a:ea typeface="微软雅黑" pitchFamily="34" charset="-122"/>
                <a:cs typeface="Courier New" pitchFamily="49" charset="0"/>
              </a:rPr>
              <a:t>check*()</a:t>
            </a:r>
            <a:r>
              <a:rPr lang="zh-CN" altLang="en-US" sz="1600" kern="0" dirty="0" smtClean="0">
                <a:solidFill>
                  <a:srgbClr val="000000"/>
                </a:solidFill>
                <a:latin typeface="微软雅黑" pitchFamily="34" charset="-122"/>
                <a:ea typeface="微软雅黑" pitchFamily="34" charset="-122"/>
                <a:cs typeface="Courier New" pitchFamily="49" charset="0"/>
              </a:rPr>
              <a:t>方法将抛出</a:t>
            </a:r>
            <a:r>
              <a:rPr lang="en-US" altLang="zh-CN" sz="1600" kern="0" dirty="0" smtClean="0">
                <a:solidFill>
                  <a:srgbClr val="000000"/>
                </a:solidFill>
                <a:latin typeface="微软雅黑" pitchFamily="34" charset="-122"/>
                <a:ea typeface="微软雅黑" pitchFamily="34" charset="-122"/>
                <a:cs typeface="Courier New" pitchFamily="49" charset="0"/>
              </a:rPr>
              <a:t>SecurityException</a:t>
            </a:r>
            <a:r>
              <a:rPr lang="zh-CN" altLang="en-US" sz="1600" kern="0" dirty="0" smtClean="0">
                <a:solidFill>
                  <a:srgbClr val="000000"/>
                </a:solidFill>
                <a:latin typeface="微软雅黑" pitchFamily="34" charset="-122"/>
                <a:ea typeface="微软雅黑" pitchFamily="34" charset="-122"/>
                <a:cs typeface="Courier New" pitchFamily="49" charset="0"/>
              </a:rPr>
              <a:t>。</a:t>
            </a:r>
            <a:endParaRPr lang="zh-CN" altLang="en-US" sz="1600" dirty="0" smtClean="0">
              <a:latin typeface="微软雅黑" pitchFamily="34" charset="-122"/>
              <a:ea typeface="微软雅黑" pitchFamily="34" charset="-122"/>
            </a:endParaRPr>
          </a:p>
        </p:txBody>
      </p:sp>
      <p:sp>
        <p:nvSpPr>
          <p:cNvPr id="7" name="矩形标注 6"/>
          <p:cNvSpPr/>
          <p:nvPr/>
        </p:nvSpPr>
        <p:spPr bwMode="auto">
          <a:xfrm>
            <a:off x="383401" y="2334412"/>
            <a:ext cx="2388980" cy="1342869"/>
          </a:xfrm>
          <a:prstGeom prst="wedgeRectCallout">
            <a:avLst>
              <a:gd name="adj1" fmla="val 85330"/>
              <a:gd name="adj2" fmla="val -3429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removeEntry()</a:t>
            </a:r>
            <a:r>
              <a:rPr lang="zh-CN" altLang="en-US" sz="1400" dirty="0" smtClean="0">
                <a:latin typeface="微软雅黑" pitchFamily="34" charset="-122"/>
                <a:ea typeface="微软雅黑" pitchFamily="34" charset="-122"/>
              </a:rPr>
              <a:t>方法中使用安全管理器检查调用代码是否具有</a:t>
            </a:r>
            <a:r>
              <a:rPr lang="en-US" altLang="zh-CN" sz="1400" dirty="0" smtClean="0">
                <a:latin typeface="微软雅黑" pitchFamily="34" charset="-122"/>
                <a:ea typeface="微软雅黑" pitchFamily="34" charset="-122"/>
              </a:rPr>
              <a:t>”</a:t>
            </a:r>
            <a:r>
              <a:rPr lang="en-US" altLang="zh-CN" sz="1400" b="1" dirty="0" smtClean="0">
                <a:solidFill>
                  <a:srgbClr val="2A00FF"/>
                </a:solidFill>
                <a:latin typeface="微软雅黑" pitchFamily="34" charset="-122"/>
                <a:ea typeface="微软雅黑" pitchFamily="34" charset="-122"/>
                <a:cs typeface="Courier New" pitchFamily="49" charset="0"/>
              </a:rPr>
              <a:t> removeKeyPermission</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权限，防止恶意代码滥用该方法删除</a:t>
            </a:r>
            <a:r>
              <a:rPr lang="en-US" altLang="zh-CN" sz="1400" dirty="0" smtClean="0">
                <a:latin typeface="微软雅黑" pitchFamily="34" charset="-122"/>
                <a:ea typeface="微软雅黑" pitchFamily="34" charset="-122"/>
              </a:rPr>
              <a:t>ht</a:t>
            </a:r>
            <a:r>
              <a:rPr lang="zh-CN" altLang="en-US" sz="1400" dirty="0" smtClean="0">
                <a:latin typeface="微软雅黑" pitchFamily="34" charset="-122"/>
                <a:ea typeface="微软雅黑" pitchFamily="34" charset="-122"/>
              </a:rPr>
              <a:t>中的敏感信息</a:t>
            </a:r>
            <a:endParaRPr lang="en-US"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586" y="213710"/>
            <a:ext cx="8066635" cy="438553"/>
          </a:xfrm>
        </p:spPr>
        <p:txBody>
          <a:bodyPr lIns="68553" tIns="34276" rIns="68553" bIns="34276" anchor="ctr">
            <a:spAutoFit/>
          </a:bodyPr>
          <a:lstStyle/>
          <a:p>
            <a:r>
              <a:rPr lang="zh-CN" altLang="en-US" sz="2400" dirty="0" smtClean="0">
                <a:cs typeface="+mn-cs"/>
              </a:rPr>
              <a:t>访问控制器</a:t>
            </a:r>
            <a:r>
              <a:rPr lang="en-US" altLang="zh-CN" sz="2400" dirty="0" smtClean="0">
                <a:cs typeface="+mn-cs"/>
              </a:rPr>
              <a:t>AccessController</a:t>
            </a:r>
            <a:endParaRPr lang="zh-CN" altLang="en-US" sz="2400" dirty="0">
              <a:cs typeface="+mn-cs"/>
            </a:endParaRPr>
          </a:p>
        </p:txBody>
      </p:sp>
      <p:sp>
        <p:nvSpPr>
          <p:cNvPr id="5" name="Rectangle 4"/>
          <p:cNvSpPr>
            <a:spLocks noGrp="1" noChangeArrowheads="1"/>
          </p:cNvSpPr>
          <p:nvPr>
            <p:ph idx="1"/>
          </p:nvPr>
        </p:nvSpPr>
        <p:spPr bwMode="auto">
          <a:xfrm>
            <a:off x="522694" y="2239240"/>
            <a:ext cx="4315120" cy="1015663"/>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PasswordManager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changePsw()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 fin = </a:t>
            </a:r>
            <a:r>
              <a:rPr lang="en-US" altLang="zh-CN" sz="1000" dirty="0" smtClean="0">
                <a:solidFill>
                  <a:srgbClr val="000000"/>
                </a:solidFill>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"psw.dat"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//read file and write to 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21" name="TextBox 20"/>
          <p:cNvSpPr txBox="1"/>
          <p:nvPr/>
        </p:nvSpPr>
        <p:spPr>
          <a:xfrm>
            <a:off x="464326" y="881398"/>
            <a:ext cx="8135938" cy="1126462"/>
          </a:xfrm>
          <a:prstGeom prst="rect">
            <a:avLst/>
          </a:prstGeom>
          <a:noFill/>
        </p:spPr>
        <p:txBody>
          <a:bodyPr wrap="square" rtlCol="0">
            <a:spAutoFit/>
          </a:bodyPr>
          <a:lstStyle/>
          <a:p>
            <a:pPr marL="342900" indent="-342900" eaLnBrk="0" hangingPunct="0">
              <a:lnSpc>
                <a:spcPct val="120000"/>
              </a:lnSpc>
              <a:buClr>
                <a:srgbClr val="777777"/>
              </a:buClr>
              <a:buSzPct val="60000"/>
            </a:pPr>
            <a:r>
              <a:rPr lang="en-US" altLang="zh-CN" sz="1400" dirty="0" smtClean="0">
                <a:latin typeface="微软雅黑" pitchFamily="34" charset="-122"/>
                <a:ea typeface="微软雅黑" pitchFamily="34" charset="-122"/>
              </a:rPr>
              <a:t>AccessController </a:t>
            </a:r>
            <a:r>
              <a:rPr lang="zh-CN" altLang="en-US" sz="1400" dirty="0" smtClean="0">
                <a:latin typeface="微软雅黑" pitchFamily="34" charset="-122"/>
                <a:ea typeface="微软雅黑" pitchFamily="34" charset="-122"/>
              </a:rPr>
              <a:t>类用于与访问控制相关的操作和决定</a:t>
            </a:r>
            <a:endParaRPr lang="en-US" altLang="zh-CN" sz="1400" dirty="0" smtClean="0">
              <a:latin typeface="微软雅黑" pitchFamily="34" charset="-122"/>
              <a:ea typeface="微软雅黑" pitchFamily="34" charset="-122"/>
            </a:endParaRP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基于当前生效的安全策略决定是允许还是拒绝对关键系统资源的访问</a:t>
            </a: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将代码标记为享有“特权”，从而影响后续访问决定</a:t>
            </a:r>
            <a:endParaRPr lang="en-US" altLang="zh-CN" sz="1400" dirty="0" smtClean="0">
              <a:latin typeface="微软雅黑" pitchFamily="34" charset="-122"/>
              <a:ea typeface="微软雅黑" pitchFamily="34" charset="-122"/>
            </a:endParaRPr>
          </a:p>
          <a:p>
            <a:pPr marL="273050" lvl="1" indent="-185738" eaLnBrk="0" hangingPunct="0">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rPr>
              <a:t>获取当前调用上下文的“快照”，这样即可相对于已保存的上下文作出其他上下文的访问控制决定</a:t>
            </a:r>
            <a:endParaRPr lang="en-US" altLang="zh-CN" sz="1400" dirty="0" smtClean="0">
              <a:latin typeface="微软雅黑" pitchFamily="34" charset="-122"/>
              <a:ea typeface="微软雅黑" pitchFamily="34" charset="-122"/>
            </a:endParaRPr>
          </a:p>
        </p:txBody>
      </p:sp>
      <p:grpSp>
        <p:nvGrpSpPr>
          <p:cNvPr id="3" name="组合 28"/>
          <p:cNvGrpSpPr/>
          <p:nvPr/>
        </p:nvGrpSpPr>
        <p:grpSpPr>
          <a:xfrm>
            <a:off x="5779379" y="2189008"/>
            <a:ext cx="2699842" cy="2165977"/>
            <a:chOff x="5004048" y="2514104"/>
            <a:chExt cx="3240360" cy="3134083"/>
          </a:xfrm>
        </p:grpSpPr>
        <p:sp>
          <p:nvSpPr>
            <p:cNvPr id="16" name="TextBox 15"/>
            <p:cNvSpPr txBox="1"/>
            <p:nvPr/>
          </p:nvSpPr>
          <p:spPr>
            <a:xfrm>
              <a:off x="6228184" y="5291915"/>
              <a:ext cx="619891" cy="356272"/>
            </a:xfrm>
            <a:prstGeom prst="rect">
              <a:avLst/>
            </a:prstGeom>
            <a:noFill/>
          </p:spPr>
          <p:txBody>
            <a:bodyPr wrap="none" rtlCol="0">
              <a:spAutoFit/>
            </a:bodyPr>
            <a:lstStyle/>
            <a:p>
              <a:r>
                <a:rPr lang="en-US" altLang="zh-CN" sz="1000" b="1" dirty="0" smtClean="0">
                  <a:latin typeface="微软雅黑" pitchFamily="34" charset="-122"/>
                  <a:ea typeface="微软雅黑" pitchFamily="34" charset="-122"/>
                </a:rPr>
                <a:t>stack</a:t>
              </a:r>
              <a:endParaRPr lang="zh-CN" altLang="en-US" sz="1000" b="1" dirty="0">
                <a:latin typeface="微软雅黑" pitchFamily="34" charset="-122"/>
                <a:ea typeface="微软雅黑" pitchFamily="34" charset="-122"/>
              </a:endParaRPr>
            </a:p>
          </p:txBody>
        </p:sp>
        <p:sp>
          <p:nvSpPr>
            <p:cNvPr id="7" name="TextBox 6"/>
            <p:cNvSpPr txBox="1"/>
            <p:nvPr/>
          </p:nvSpPr>
          <p:spPr>
            <a:xfrm>
              <a:off x="5131172" y="4099741"/>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PasswordManager.changePsw</a:t>
              </a:r>
              <a:endParaRPr lang="zh-CN" altLang="en-US" sz="1000" dirty="0">
                <a:latin typeface="微软雅黑" pitchFamily="34" charset="-122"/>
                <a:ea typeface="微软雅黑" pitchFamily="34" charset="-122"/>
              </a:endParaRPr>
            </a:p>
          </p:txBody>
        </p:sp>
        <p:sp>
          <p:nvSpPr>
            <p:cNvPr id="10" name="TextBox 9"/>
            <p:cNvSpPr txBox="1"/>
            <p:nvPr/>
          </p:nvSpPr>
          <p:spPr>
            <a:xfrm>
              <a:off x="5131172" y="4493691"/>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p:txBody>
        </p:sp>
        <p:sp>
          <p:nvSpPr>
            <p:cNvPr id="11" name="TextBox 10"/>
            <p:cNvSpPr txBox="1"/>
            <p:nvPr/>
          </p:nvSpPr>
          <p:spPr>
            <a:xfrm>
              <a:off x="5131172" y="3700140"/>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FileInputStream.&lt;init&gt;</a:t>
              </a:r>
              <a:endParaRPr lang="zh-CN" altLang="en-US" sz="1000" dirty="0">
                <a:latin typeface="微软雅黑" pitchFamily="34" charset="-122"/>
                <a:ea typeface="微软雅黑" pitchFamily="34" charset="-122"/>
              </a:endParaRPr>
            </a:p>
          </p:txBody>
        </p:sp>
        <p:sp>
          <p:nvSpPr>
            <p:cNvPr id="12" name="TextBox 11"/>
            <p:cNvSpPr txBox="1"/>
            <p:nvPr/>
          </p:nvSpPr>
          <p:spPr>
            <a:xfrm>
              <a:off x="5131172" y="3307655"/>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SecurityManager.checkRead</a:t>
              </a:r>
              <a:endParaRPr lang="zh-CN" altLang="en-US" sz="1000" dirty="0">
                <a:latin typeface="微软雅黑" pitchFamily="34" charset="-122"/>
                <a:ea typeface="微软雅黑" pitchFamily="34" charset="-122"/>
              </a:endParaRPr>
            </a:p>
          </p:txBody>
        </p:sp>
        <p:sp>
          <p:nvSpPr>
            <p:cNvPr id="13" name="TextBox 12"/>
            <p:cNvSpPr txBox="1"/>
            <p:nvPr/>
          </p:nvSpPr>
          <p:spPr>
            <a:xfrm>
              <a:off x="5131172" y="2908052"/>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SecurityManager.checkPermission</a:t>
              </a:r>
              <a:endParaRPr lang="zh-CN" altLang="en-US" sz="1000" dirty="0">
                <a:latin typeface="微软雅黑" pitchFamily="34" charset="-122"/>
                <a:ea typeface="微软雅黑" pitchFamily="34" charset="-122"/>
              </a:endParaRPr>
            </a:p>
          </p:txBody>
        </p:sp>
        <p:sp>
          <p:nvSpPr>
            <p:cNvPr id="14" name="TextBox 13"/>
            <p:cNvSpPr txBox="1"/>
            <p:nvPr/>
          </p:nvSpPr>
          <p:spPr>
            <a:xfrm>
              <a:off x="5148064" y="2515567"/>
              <a:ext cx="3096344" cy="356272"/>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AccessController.checkPermission</a:t>
              </a:r>
              <a:endParaRPr lang="zh-CN" altLang="en-US" sz="1000" dirty="0">
                <a:latin typeface="微软雅黑" pitchFamily="34" charset="-122"/>
                <a:ea typeface="微软雅黑" pitchFamily="34" charset="-122"/>
              </a:endParaRPr>
            </a:p>
          </p:txBody>
        </p:sp>
        <p:cxnSp>
          <p:nvCxnSpPr>
            <p:cNvPr id="19" name="直接箭头连接符 18"/>
            <p:cNvCxnSpPr/>
            <p:nvPr/>
          </p:nvCxnSpPr>
          <p:spPr bwMode="auto">
            <a:xfrm flipV="1">
              <a:off x="5004048" y="2514104"/>
              <a:ext cx="0" cy="288032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148064" y="4890368"/>
              <a:ext cx="3096344" cy="356272"/>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Thread.run</a:t>
              </a:r>
              <a:endParaRPr lang="zh-CN" altLang="en-US" sz="1000" dirty="0">
                <a:latin typeface="微软雅黑" pitchFamily="34" charset="-122"/>
                <a:ea typeface="微软雅黑" pitchFamily="34" charset="-122"/>
              </a:endParaRPr>
            </a:p>
          </p:txBody>
        </p:sp>
      </p:grpSp>
      <p:sp>
        <p:nvSpPr>
          <p:cNvPr id="30" name="云形标注 29"/>
          <p:cNvSpPr/>
          <p:nvPr/>
        </p:nvSpPr>
        <p:spPr bwMode="auto">
          <a:xfrm>
            <a:off x="4111177" y="3683250"/>
            <a:ext cx="1331290" cy="540060"/>
          </a:xfrm>
          <a:prstGeom prst="cloudCallout">
            <a:avLst>
              <a:gd name="adj1" fmla="val 58784"/>
              <a:gd name="adj2" fmla="val -82489"/>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sz="1000" dirty="0" smtClean="0">
                <a:latin typeface="微软雅黑" pitchFamily="34" charset="-122"/>
                <a:ea typeface="微软雅黑" pitchFamily="34" charset="-122"/>
              </a:rPr>
              <a:t>检查栈上所有类的权限</a:t>
            </a:r>
          </a:p>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7" name="矩形标注 16"/>
          <p:cNvSpPr/>
          <p:nvPr/>
        </p:nvSpPr>
        <p:spPr bwMode="auto">
          <a:xfrm>
            <a:off x="522694" y="3340576"/>
            <a:ext cx="3153816" cy="1014409"/>
          </a:xfrm>
          <a:prstGeom prst="wedgeRectCallout">
            <a:avLst>
              <a:gd name="adj1" fmla="val 3042"/>
              <a:gd name="adj2" fmla="val -4893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eaLnBrk="0" hangingPunct="0">
              <a:lnSpc>
                <a:spcPct val="120000"/>
              </a:lnSpc>
              <a:buClr>
                <a:srgbClr val="777777"/>
              </a:buClr>
              <a:buSzPct val="60000"/>
            </a:pPr>
            <a:r>
              <a:rPr lang="en-US" altLang="zh-CN" sz="1200" dirty="0" smtClean="0">
                <a:latin typeface="微软雅黑" pitchFamily="34" charset="-122"/>
                <a:ea typeface="微软雅黑" pitchFamily="34" charset="-122"/>
              </a:rPr>
              <a:t>AccessController</a:t>
            </a:r>
            <a:r>
              <a:rPr lang="zh-CN" altLang="en-US" sz="1200" dirty="0" smtClean="0">
                <a:latin typeface="微软雅黑" pitchFamily="34" charset="-122"/>
                <a:ea typeface="微软雅黑" pitchFamily="34" charset="-122"/>
              </a:rPr>
              <a:t>提供访问控制的</a:t>
            </a:r>
            <a:r>
              <a:rPr lang="en-US" altLang="zh-CN" sz="1200" dirty="0" smtClean="0">
                <a:latin typeface="微软雅黑" pitchFamily="34" charset="-122"/>
                <a:ea typeface="微软雅黑" pitchFamily="34" charset="-122"/>
              </a:rPr>
              <a:t>API</a:t>
            </a:r>
            <a:r>
              <a:rPr lang="zh-CN" altLang="en-US" sz="1200" dirty="0" smtClean="0">
                <a:latin typeface="微软雅黑" pitchFamily="34" charset="-122"/>
                <a:ea typeface="微软雅黑" pitchFamily="34" charset="-122"/>
              </a:rPr>
              <a:t>实现，在执行安全检查时将对调用栈上类的权限从上至下做检查，只有全部检查通过才会允许特定操作。</a:t>
            </a:r>
            <a:endParaRPr lang="zh-CN" altLang="en-US" sz="1200" dirty="0">
              <a:latin typeface="微软雅黑" pitchFamily="34" charset="-122"/>
              <a:ea typeface="微软雅黑" pitchFamily="34" charset="-122"/>
            </a:endParaRPr>
          </a:p>
        </p:txBody>
      </p:sp>
      <p:sp>
        <p:nvSpPr>
          <p:cNvPr id="26" name="燕尾形箭头 25"/>
          <p:cNvSpPr/>
          <p:nvPr/>
        </p:nvSpPr>
        <p:spPr bwMode="auto">
          <a:xfrm>
            <a:off x="5000264" y="2487563"/>
            <a:ext cx="628504" cy="484632"/>
          </a:xfrm>
          <a:prstGeom prst="notchedRightArrow">
            <a:avLst/>
          </a:prstGeom>
          <a:no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srcRect/>
          <a:stretch>
            <a:fillRect/>
          </a:stretch>
        </p:blipFill>
        <p:spPr bwMode="auto">
          <a:xfrm>
            <a:off x="5704672" y="3393576"/>
            <a:ext cx="1872208" cy="756084"/>
          </a:xfrm>
          <a:prstGeom prst="rect">
            <a:avLst/>
          </a:prstGeom>
          <a:noFill/>
          <a:ln w="9525">
            <a:noFill/>
            <a:miter lim="800000"/>
            <a:headEnd/>
            <a:tailEnd/>
          </a:ln>
        </p:spPr>
      </p:pic>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latin typeface="+mj-lt"/>
                <a:ea typeface="+mj-ea"/>
                <a:cs typeface="+mn-cs"/>
              </a:rPr>
              <a:t>主要内容</a:t>
            </a:r>
            <a:endParaRPr lang="zh-CN" altLang="en-US" sz="2400" dirty="0">
              <a:latin typeface="+mj-lt"/>
              <a:ea typeface="+mj-ea"/>
              <a:cs typeface="+mn-cs"/>
            </a:endParaRPr>
          </a:p>
        </p:txBody>
      </p:sp>
      <p:sp>
        <p:nvSpPr>
          <p:cNvPr id="4" name="矩形 3"/>
          <p:cNvSpPr/>
          <p:nvPr/>
        </p:nvSpPr>
        <p:spPr bwMode="auto">
          <a:xfrm>
            <a:off x="1369984" y="2379476"/>
            <a:ext cx="2232248" cy="324036"/>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数据校验</a:t>
            </a:r>
          </a:p>
        </p:txBody>
      </p:sp>
      <p:sp>
        <p:nvSpPr>
          <p:cNvPr id="6" name="矩形 5"/>
          <p:cNvSpPr/>
          <p:nvPr/>
        </p:nvSpPr>
        <p:spPr bwMode="auto">
          <a:xfrm>
            <a:off x="1369984" y="2775520"/>
            <a:ext cx="2232248" cy="3240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敏感数据保护</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sp>
        <p:nvSpPr>
          <p:cNvPr id="7" name="矩形 6"/>
          <p:cNvSpPr/>
          <p:nvPr/>
        </p:nvSpPr>
        <p:spPr bwMode="auto">
          <a:xfrm>
            <a:off x="1369984" y="3170516"/>
            <a:ext cx="2232248" cy="32403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平台安全</a:t>
            </a:r>
          </a:p>
        </p:txBody>
      </p:sp>
      <p:sp>
        <p:nvSpPr>
          <p:cNvPr id="9" name="矩形 8"/>
          <p:cNvSpPr/>
          <p:nvPr/>
        </p:nvSpPr>
        <p:spPr bwMode="auto">
          <a:xfrm>
            <a:off x="1369984" y="3565921"/>
            <a:ext cx="2232248" cy="324036"/>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w="19050">
            <a:solidFill>
              <a:schemeClr val="tx1"/>
            </a:solid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其他</a:t>
            </a:r>
          </a:p>
        </p:txBody>
      </p:sp>
      <p:pic>
        <p:nvPicPr>
          <p:cNvPr id="2050" name="Picture 2"/>
          <p:cNvPicPr>
            <a:picLocks noChangeAspect="1" noChangeArrowheads="1"/>
          </p:cNvPicPr>
          <p:nvPr/>
        </p:nvPicPr>
        <p:blipFill>
          <a:blip r:embed="rId4" cstate="print"/>
          <a:srcRect/>
          <a:stretch>
            <a:fillRect/>
          </a:stretch>
        </p:blipFill>
        <p:spPr bwMode="auto">
          <a:xfrm>
            <a:off x="5416640" y="963306"/>
            <a:ext cx="2376264" cy="378042"/>
          </a:xfrm>
          <a:prstGeom prst="rect">
            <a:avLst/>
          </a:prstGeom>
          <a:noFill/>
          <a:ln w="9525">
            <a:noFill/>
            <a:miter lim="800000"/>
            <a:headEnd/>
            <a:tailEnd/>
          </a:ln>
        </p:spPr>
      </p:pic>
      <p:sp>
        <p:nvSpPr>
          <p:cNvPr id="15" name="矩形 14"/>
          <p:cNvSpPr/>
          <p:nvPr/>
        </p:nvSpPr>
        <p:spPr bwMode="auto">
          <a:xfrm>
            <a:off x="5128608" y="1287342"/>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概念与问题分析</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pic>
        <p:nvPicPr>
          <p:cNvPr id="17" name="Picture 17" descr="232"/>
          <p:cNvPicPr>
            <a:picLocks noChangeAspect="1" noChangeArrowheads="1"/>
          </p:cNvPicPr>
          <p:nvPr/>
        </p:nvPicPr>
        <p:blipFill>
          <a:blip r:embed="rId5" cstate="print"/>
          <a:srcRect/>
          <a:stretch>
            <a:fillRect/>
          </a:stretch>
        </p:blipFill>
        <p:spPr bwMode="auto">
          <a:xfrm>
            <a:off x="5560656" y="1611378"/>
            <a:ext cx="986662" cy="648072"/>
          </a:xfrm>
          <a:prstGeom prst="rect">
            <a:avLst/>
          </a:prstGeom>
          <a:noFill/>
          <a:ln w="9525">
            <a:noFill/>
            <a:miter lim="800000"/>
            <a:headEnd/>
            <a:tailEnd/>
          </a:ln>
        </p:spPr>
      </p:pic>
      <p:pic>
        <p:nvPicPr>
          <p:cNvPr id="2051" name="Picture 3"/>
          <p:cNvPicPr>
            <a:picLocks noChangeAspect="1" noChangeArrowheads="1"/>
          </p:cNvPicPr>
          <p:nvPr/>
        </p:nvPicPr>
        <p:blipFill>
          <a:blip r:embed="rId6" cstate="print"/>
          <a:srcRect/>
          <a:stretch>
            <a:fillRect/>
          </a:stretch>
        </p:blipFill>
        <p:spPr bwMode="auto">
          <a:xfrm rot="20765517">
            <a:off x="5692809" y="1678605"/>
            <a:ext cx="449350" cy="291877"/>
          </a:xfrm>
          <a:prstGeom prst="rect">
            <a:avLst/>
          </a:prstGeom>
          <a:noFill/>
          <a:ln w="9525">
            <a:noFill/>
            <a:miter lim="800000"/>
            <a:headEnd/>
            <a:tailEnd/>
          </a:ln>
        </p:spPr>
      </p:pic>
      <p:sp>
        <p:nvSpPr>
          <p:cNvPr id="19" name="矩形 18"/>
          <p:cNvSpPr/>
          <p:nvPr/>
        </p:nvSpPr>
        <p:spPr bwMode="auto">
          <a:xfrm>
            <a:off x="5128608" y="2205444"/>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业界案例介绍</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pic>
        <p:nvPicPr>
          <p:cNvPr id="2053" name="Picture 5"/>
          <p:cNvPicPr>
            <a:picLocks noChangeAspect="1" noChangeArrowheads="1"/>
          </p:cNvPicPr>
          <p:nvPr/>
        </p:nvPicPr>
        <p:blipFill>
          <a:blip r:embed="rId7" cstate="print"/>
          <a:srcRect/>
          <a:stretch>
            <a:fillRect/>
          </a:stretch>
        </p:blipFill>
        <p:spPr bwMode="auto">
          <a:xfrm>
            <a:off x="6640776" y="1557372"/>
            <a:ext cx="970774" cy="702078"/>
          </a:xfrm>
          <a:prstGeom prst="rect">
            <a:avLst/>
          </a:prstGeom>
          <a:noFill/>
          <a:ln w="9525">
            <a:noFill/>
            <a:miter lim="800000"/>
            <a:headEnd/>
            <a:tailEnd/>
          </a:ln>
        </p:spPr>
      </p:pic>
      <p:pic>
        <p:nvPicPr>
          <p:cNvPr id="2054" name="Picture 6"/>
          <p:cNvPicPr>
            <a:picLocks noChangeAspect="1" noChangeArrowheads="1"/>
          </p:cNvPicPr>
          <p:nvPr/>
        </p:nvPicPr>
        <p:blipFill>
          <a:blip r:embed="rId8" cstate="print"/>
          <a:srcRect/>
          <a:stretch>
            <a:fillRect/>
          </a:stretch>
        </p:blipFill>
        <p:spPr bwMode="auto">
          <a:xfrm>
            <a:off x="5421924" y="2475474"/>
            <a:ext cx="1074837" cy="667879"/>
          </a:xfrm>
          <a:prstGeom prst="rect">
            <a:avLst/>
          </a:prstGeom>
          <a:noFill/>
          <a:ln w="9525">
            <a:noFill/>
            <a:miter lim="800000"/>
            <a:headEnd/>
            <a:tailEnd/>
          </a:ln>
        </p:spPr>
      </p:pic>
      <p:pic>
        <p:nvPicPr>
          <p:cNvPr id="2055" name="Picture 7"/>
          <p:cNvPicPr>
            <a:picLocks noChangeAspect="1" noChangeArrowheads="1"/>
          </p:cNvPicPr>
          <p:nvPr/>
        </p:nvPicPr>
        <p:blipFill>
          <a:blip r:embed="rId9" cstate="print"/>
          <a:srcRect/>
          <a:stretch>
            <a:fillRect/>
          </a:stretch>
        </p:blipFill>
        <p:spPr bwMode="auto">
          <a:xfrm>
            <a:off x="6712785" y="2463507"/>
            <a:ext cx="1008111" cy="660040"/>
          </a:xfrm>
          <a:prstGeom prst="rect">
            <a:avLst/>
          </a:prstGeom>
          <a:noFill/>
          <a:ln w="9525">
            <a:noFill/>
            <a:miter lim="800000"/>
            <a:headEnd/>
            <a:tailEnd/>
          </a:ln>
        </p:spPr>
      </p:pic>
      <p:sp>
        <p:nvSpPr>
          <p:cNvPr id="25" name="矩形 24"/>
          <p:cNvSpPr/>
          <p:nvPr/>
        </p:nvSpPr>
        <p:spPr bwMode="auto">
          <a:xfrm>
            <a:off x="5128608" y="3069540"/>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i="0" u="none" strike="noStrike" cap="none" normalizeH="0" baseline="0" dirty="0" smtClean="0">
                <a:ln>
                  <a:noFill/>
                </a:ln>
                <a:effectLst/>
                <a:latin typeface="微软雅黑" pitchFamily="34" charset="-122"/>
                <a:ea typeface="微软雅黑" pitchFamily="34" charset="-122"/>
              </a:rPr>
              <a:t>漏洞演示</a:t>
            </a:r>
          </a:p>
        </p:txBody>
      </p:sp>
      <p:sp>
        <p:nvSpPr>
          <p:cNvPr id="28" name="矩形 27"/>
          <p:cNvSpPr/>
          <p:nvPr/>
        </p:nvSpPr>
        <p:spPr bwMode="auto">
          <a:xfrm>
            <a:off x="5200616" y="4095654"/>
            <a:ext cx="2880320" cy="324036"/>
          </a:xfrm>
          <a:prstGeom prst="rect">
            <a:avLst/>
          </a:prstGeom>
          <a:noFill/>
          <a:ln w="19050">
            <a:noFill/>
          </a:ln>
          <a:effectLst/>
          <a:scene3d>
            <a:camera prst="orthographicFront"/>
            <a:lightRig rig="threePt" dir="t"/>
          </a:scene3d>
          <a:sp3d>
            <a:bevel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dirty="0" smtClean="0">
                <a:latin typeface="微软雅黑" pitchFamily="34" charset="-122"/>
                <a:ea typeface="微软雅黑" pitchFamily="34" charset="-122"/>
              </a:rPr>
              <a:t>正反示例代码分析</a:t>
            </a:r>
            <a:endParaRPr kumimoji="0" lang="zh-CN" altLang="en-US" sz="1800" i="0" u="none" strike="noStrike" cap="none" normalizeH="0" baseline="0" dirty="0" smtClean="0">
              <a:ln>
                <a:noFill/>
              </a:ln>
              <a:effectLst/>
              <a:latin typeface="微软雅黑" pitchFamily="34" charset="-122"/>
              <a:ea typeface="微软雅黑" pitchFamily="34" charset="-122"/>
            </a:endParaRPr>
          </a:p>
        </p:txBody>
      </p:sp>
      <p:sp>
        <p:nvSpPr>
          <p:cNvPr id="29" name="矩形 28"/>
          <p:cNvSpPr/>
          <p:nvPr/>
        </p:nvSpPr>
        <p:spPr>
          <a:xfrm>
            <a:off x="1024152" y="1541871"/>
            <a:ext cx="2880320" cy="707886"/>
          </a:xfrm>
          <a:prstGeom prst="rect">
            <a:avLst/>
          </a:prstGeom>
          <a:noFill/>
        </p:spPr>
        <p:txBody>
          <a:bodyPr wrap="square" lIns="91440" tIns="45720" rIns="91440" bIns="45720">
            <a:spAutoFit/>
          </a:bodyPr>
          <a:lstStyle/>
          <a:p>
            <a:pPr algn="ctr"/>
            <a:r>
              <a:rPr lang="en-US" altLang="zh-CN" sz="4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rPr>
              <a:t>content</a:t>
            </a:r>
            <a:endParaRPr lang="zh-CN" alt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endParaRPr>
          </a:p>
        </p:txBody>
      </p:sp>
      <p:grpSp>
        <p:nvGrpSpPr>
          <p:cNvPr id="3" name="Group 12"/>
          <p:cNvGrpSpPr>
            <a:grpSpLocks/>
          </p:cNvGrpSpPr>
          <p:nvPr/>
        </p:nvGrpSpPr>
        <p:grpSpPr bwMode="auto">
          <a:xfrm>
            <a:off x="4048489" y="1503367"/>
            <a:ext cx="1008111" cy="2700300"/>
            <a:chOff x="1438" y="1007"/>
            <a:chExt cx="2280" cy="2928"/>
          </a:xfrm>
        </p:grpSpPr>
        <p:sp>
          <p:nvSpPr>
            <p:cNvPr id="24" name="Freeform 8"/>
            <p:cNvSpPr>
              <a:spLocks/>
            </p:cNvSpPr>
            <p:nvPr/>
          </p:nvSpPr>
          <p:spPr bwMode="auto">
            <a:xfrm rot="5400000">
              <a:off x="1387" y="2239"/>
              <a:ext cx="1747" cy="1645"/>
            </a:xfrm>
            <a:custGeom>
              <a:avLst/>
              <a:gdLst/>
              <a:ahLst/>
              <a:cxnLst>
                <a:cxn ang="0">
                  <a:pos x="923" y="56"/>
                </a:cxn>
                <a:cxn ang="0">
                  <a:pos x="992" y="169"/>
                </a:cxn>
                <a:cxn ang="0">
                  <a:pos x="1070" y="284"/>
                </a:cxn>
                <a:cxn ang="0">
                  <a:pos x="1158" y="401"/>
                </a:cxn>
                <a:cxn ang="0">
                  <a:pos x="1255" y="520"/>
                </a:cxn>
                <a:cxn ang="0">
                  <a:pos x="1359" y="638"/>
                </a:cxn>
                <a:cxn ang="0">
                  <a:pos x="1471" y="756"/>
                </a:cxn>
                <a:cxn ang="0">
                  <a:pos x="1588" y="873"/>
                </a:cxn>
                <a:cxn ang="0">
                  <a:pos x="1712" y="988"/>
                </a:cxn>
                <a:cxn ang="0">
                  <a:pos x="1841" y="1101"/>
                </a:cxn>
                <a:cxn ang="0">
                  <a:pos x="1974" y="1211"/>
                </a:cxn>
                <a:cxn ang="0">
                  <a:pos x="2110" y="1317"/>
                </a:cxn>
                <a:cxn ang="0">
                  <a:pos x="2250" y="1419"/>
                </a:cxn>
                <a:cxn ang="0">
                  <a:pos x="2391" y="1516"/>
                </a:cxn>
                <a:cxn ang="0">
                  <a:pos x="2534" y="1608"/>
                </a:cxn>
                <a:cxn ang="0">
                  <a:pos x="2678" y="1693"/>
                </a:cxn>
                <a:cxn ang="0">
                  <a:pos x="838" y="1733"/>
                </a:cxn>
                <a:cxn ang="0">
                  <a:pos x="771" y="1640"/>
                </a:cxn>
                <a:cxn ang="0">
                  <a:pos x="705" y="1542"/>
                </a:cxn>
                <a:cxn ang="0">
                  <a:pos x="640" y="1441"/>
                </a:cxn>
                <a:cxn ang="0">
                  <a:pos x="576" y="1336"/>
                </a:cxn>
                <a:cxn ang="0">
                  <a:pos x="514" y="1227"/>
                </a:cxn>
                <a:cxn ang="0">
                  <a:pos x="453" y="1117"/>
                </a:cxn>
                <a:cxn ang="0">
                  <a:pos x="421" y="1004"/>
                </a:cxn>
                <a:cxn ang="0">
                  <a:pos x="355" y="890"/>
                </a:cxn>
                <a:cxn ang="0">
                  <a:pos x="301" y="779"/>
                </a:cxn>
                <a:cxn ang="0">
                  <a:pos x="254" y="661"/>
                </a:cxn>
                <a:cxn ang="0">
                  <a:pos x="205" y="551"/>
                </a:cxn>
                <a:cxn ang="0">
                  <a:pos x="163" y="437"/>
                </a:cxn>
                <a:cxn ang="0">
                  <a:pos x="116" y="320"/>
                </a:cxn>
                <a:cxn ang="0">
                  <a:pos x="76" y="211"/>
                </a:cxn>
                <a:cxn ang="0">
                  <a:pos x="40" y="106"/>
                </a:cxn>
                <a:cxn ang="0">
                  <a:pos x="0" y="0"/>
                </a:cxn>
              </a:cxnLst>
              <a:rect l="0" t="0" r="r" b="b"/>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26CA74"/>
                </a:gs>
                <a:gs pos="100000">
                  <a:srgbClr val="26CA74">
                    <a:gamma/>
                    <a:tint val="0"/>
                    <a:invGamma/>
                  </a:srgbClr>
                </a:gs>
              </a:gsLst>
              <a:lin ang="5400000" scaled="1"/>
            </a:gradFill>
            <a:ln w="9525" cap="flat" cmpd="sng">
              <a:noFill/>
              <a:prstDash val="solid"/>
              <a:round/>
              <a:headEnd type="none" w="med" len="med"/>
              <a:tailEnd type="none" w="med" len="med"/>
            </a:ln>
            <a:effectLst/>
          </p:spPr>
          <p:txBody>
            <a:bodyPr/>
            <a:lstStyle/>
            <a:p>
              <a:endParaRPr lang="zh-CN" altLang="en-US"/>
            </a:p>
          </p:txBody>
        </p:sp>
        <p:sp>
          <p:nvSpPr>
            <p:cNvPr id="26" name="Freeform 9"/>
            <p:cNvSpPr>
              <a:spLocks/>
            </p:cNvSpPr>
            <p:nvPr/>
          </p:nvSpPr>
          <p:spPr bwMode="auto">
            <a:xfrm rot="5400000">
              <a:off x="2887" y="2153"/>
              <a:ext cx="1028" cy="635"/>
            </a:xfrm>
            <a:custGeom>
              <a:avLst/>
              <a:gdLst/>
              <a:ahLst/>
              <a:cxnLst>
                <a:cxn ang="0">
                  <a:pos x="0" y="2485"/>
                </a:cxn>
                <a:cxn ang="0">
                  <a:pos x="6472" y="2485"/>
                </a:cxn>
                <a:cxn ang="0">
                  <a:pos x="3236" y="0"/>
                </a:cxn>
                <a:cxn ang="0">
                  <a:pos x="0" y="2485"/>
                </a:cxn>
              </a:cxnLst>
              <a:rect l="0" t="0" r="r" b="b"/>
              <a:pathLst>
                <a:path w="6472" h="2485">
                  <a:moveTo>
                    <a:pt x="0" y="2485"/>
                  </a:moveTo>
                  <a:lnTo>
                    <a:pt x="6472" y="2485"/>
                  </a:lnTo>
                  <a:lnTo>
                    <a:pt x="3236" y="0"/>
                  </a:lnTo>
                  <a:lnTo>
                    <a:pt x="0" y="2485"/>
                  </a:lnTo>
                  <a:close/>
                </a:path>
              </a:pathLst>
            </a:custGeom>
            <a:gradFill rotWithShape="0">
              <a:gsLst>
                <a:gs pos="0">
                  <a:srgbClr val="006666"/>
                </a:gs>
                <a:gs pos="100000">
                  <a:srgbClr val="006666">
                    <a:gamma/>
                    <a:tint val="33725"/>
                    <a:invGamma/>
                  </a:srgbClr>
                </a:gs>
              </a:gsLst>
              <a:lin ang="0" scaled="1"/>
            </a:gradFill>
            <a:ln w="9525" cap="flat" cmpd="sng">
              <a:noFill/>
              <a:prstDash val="solid"/>
              <a:round/>
              <a:headEnd type="none" w="med" len="med"/>
              <a:tailEnd type="none" w="med" len="med"/>
            </a:ln>
            <a:effectLst/>
          </p:spPr>
          <p:txBody>
            <a:bodyPr/>
            <a:lstStyle/>
            <a:p>
              <a:endParaRPr lang="zh-CN" altLang="en-US"/>
            </a:p>
          </p:txBody>
        </p:sp>
        <p:sp>
          <p:nvSpPr>
            <p:cNvPr id="27" name="Freeform 10"/>
            <p:cNvSpPr>
              <a:spLocks/>
            </p:cNvSpPr>
            <p:nvPr/>
          </p:nvSpPr>
          <p:spPr bwMode="auto">
            <a:xfrm rot="5400000">
              <a:off x="1387" y="1058"/>
              <a:ext cx="1747" cy="1645"/>
            </a:xfrm>
            <a:custGeom>
              <a:avLst/>
              <a:gdLst/>
              <a:ahLst/>
              <a:cxnLst>
                <a:cxn ang="0">
                  <a:pos x="7309" y="222"/>
                </a:cxn>
                <a:cxn ang="0">
                  <a:pos x="7034" y="675"/>
                </a:cxn>
                <a:cxn ang="0">
                  <a:pos x="6720" y="1137"/>
                </a:cxn>
                <a:cxn ang="0">
                  <a:pos x="6367" y="1605"/>
                </a:cxn>
                <a:cxn ang="0">
                  <a:pos x="5981" y="2078"/>
                </a:cxn>
                <a:cxn ang="0">
                  <a:pos x="5564" y="2551"/>
                </a:cxn>
                <a:cxn ang="0">
                  <a:pos x="5118" y="3023"/>
                </a:cxn>
                <a:cxn ang="0">
                  <a:pos x="4647" y="3491"/>
                </a:cxn>
                <a:cxn ang="0">
                  <a:pos x="4152" y="3953"/>
                </a:cxn>
                <a:cxn ang="0">
                  <a:pos x="3638" y="4405"/>
                </a:cxn>
                <a:cxn ang="0">
                  <a:pos x="3106" y="4844"/>
                </a:cxn>
                <a:cxn ang="0">
                  <a:pos x="2560" y="5269"/>
                </a:cxn>
                <a:cxn ang="0">
                  <a:pos x="2002" y="5677"/>
                </a:cxn>
                <a:cxn ang="0">
                  <a:pos x="1437" y="6065"/>
                </a:cxn>
                <a:cxn ang="0">
                  <a:pos x="864" y="6431"/>
                </a:cxn>
                <a:cxn ang="0">
                  <a:pos x="288" y="6771"/>
                </a:cxn>
                <a:cxn ang="0">
                  <a:pos x="7647" y="6931"/>
                </a:cxn>
                <a:cxn ang="0">
                  <a:pos x="7915" y="6560"/>
                </a:cxn>
                <a:cxn ang="0">
                  <a:pos x="8180" y="6169"/>
                </a:cxn>
                <a:cxn ang="0">
                  <a:pos x="8442" y="5762"/>
                </a:cxn>
                <a:cxn ang="0">
                  <a:pos x="8696" y="5342"/>
                </a:cxn>
                <a:cxn ang="0">
                  <a:pos x="8946" y="4909"/>
                </a:cxn>
                <a:cxn ang="0">
                  <a:pos x="9188" y="4468"/>
                </a:cxn>
                <a:cxn ang="0">
                  <a:pos x="9422" y="4019"/>
                </a:cxn>
                <a:cxn ang="0">
                  <a:pos x="9647" y="3563"/>
                </a:cxn>
                <a:cxn ang="0">
                  <a:pos x="9862" y="3106"/>
                </a:cxn>
                <a:cxn ang="0">
                  <a:pos x="10066" y="2647"/>
                </a:cxn>
                <a:cxn ang="0">
                  <a:pos x="10257" y="2190"/>
                </a:cxn>
                <a:cxn ang="0">
                  <a:pos x="10436" y="1735"/>
                </a:cxn>
                <a:cxn ang="0">
                  <a:pos x="10601" y="1287"/>
                </a:cxn>
                <a:cxn ang="0">
                  <a:pos x="10750" y="847"/>
                </a:cxn>
                <a:cxn ang="0">
                  <a:pos x="10884" y="417"/>
                </a:cxn>
                <a:cxn ang="0">
                  <a:pos x="11000" y="0"/>
                </a:cxn>
              </a:cxnLst>
              <a:rect l="0" t="0" r="r" b="b"/>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chemeClr val="accent1">
                    <a:gamma/>
                    <a:tint val="0"/>
                    <a:invGamma/>
                  </a:schemeClr>
                </a:gs>
                <a:gs pos="100000">
                  <a:schemeClr val="accent1"/>
                </a:gs>
              </a:gsLst>
              <a:lin ang="5400000" scaled="1"/>
            </a:gradFill>
            <a:ln w="9525" cap="flat" cmpd="sng">
              <a:noFill/>
              <a:prstDash val="solid"/>
              <a:round/>
              <a:headEnd type="none" w="med" len="med"/>
              <a:tailEnd type="none" w="med" len="med"/>
            </a:ln>
            <a:effectLst/>
          </p:spPr>
          <p:txBody>
            <a:bodyPr/>
            <a:lstStyle/>
            <a:p>
              <a:endParaRPr lang="zh-CN" altLang="en-US"/>
            </a:p>
          </p:txBody>
        </p:sp>
        <p:sp>
          <p:nvSpPr>
            <p:cNvPr id="30" name="Freeform 11"/>
            <p:cNvSpPr>
              <a:spLocks/>
            </p:cNvSpPr>
            <p:nvPr/>
          </p:nvSpPr>
          <p:spPr bwMode="auto">
            <a:xfrm rot="5400000">
              <a:off x="2277" y="1947"/>
              <a:ext cx="566" cy="1048"/>
            </a:xfrm>
            <a:custGeom>
              <a:avLst/>
              <a:gdLst/>
              <a:ahLst/>
              <a:cxnLst>
                <a:cxn ang="0">
                  <a:pos x="34" y="128"/>
                </a:cxn>
                <a:cxn ang="0">
                  <a:pos x="107" y="386"/>
                </a:cxn>
                <a:cxn ang="0">
                  <a:pos x="187" y="650"/>
                </a:cxn>
                <a:cxn ang="0">
                  <a:pos x="273" y="918"/>
                </a:cxn>
                <a:cxn ang="0">
                  <a:pos x="365" y="1190"/>
                </a:cxn>
                <a:cxn ang="0">
                  <a:pos x="463" y="1465"/>
                </a:cxn>
                <a:cxn ang="0">
                  <a:pos x="566" y="1742"/>
                </a:cxn>
                <a:cxn ang="0">
                  <a:pos x="676" y="2022"/>
                </a:cxn>
                <a:cxn ang="0">
                  <a:pos x="790" y="2304"/>
                </a:cxn>
                <a:cxn ang="0">
                  <a:pos x="908" y="2586"/>
                </a:cxn>
                <a:cxn ang="0">
                  <a:pos x="1032" y="2870"/>
                </a:cxn>
                <a:cxn ang="0">
                  <a:pos x="1160" y="3153"/>
                </a:cxn>
                <a:cxn ang="0">
                  <a:pos x="1292" y="3437"/>
                </a:cxn>
                <a:cxn ang="0">
                  <a:pos x="1428" y="3718"/>
                </a:cxn>
                <a:cxn ang="0">
                  <a:pos x="1567" y="3999"/>
                </a:cxn>
                <a:cxn ang="0">
                  <a:pos x="1711" y="4277"/>
                </a:cxn>
                <a:cxn ang="0">
                  <a:pos x="1857" y="4277"/>
                </a:cxn>
                <a:cxn ang="0">
                  <a:pos x="2001" y="3999"/>
                </a:cxn>
                <a:cxn ang="0">
                  <a:pos x="2140" y="3718"/>
                </a:cxn>
                <a:cxn ang="0">
                  <a:pos x="2276" y="3437"/>
                </a:cxn>
                <a:cxn ang="0">
                  <a:pos x="2408" y="3153"/>
                </a:cxn>
                <a:cxn ang="0">
                  <a:pos x="2536" y="2870"/>
                </a:cxn>
                <a:cxn ang="0">
                  <a:pos x="2660" y="2586"/>
                </a:cxn>
                <a:cxn ang="0">
                  <a:pos x="2778" y="2304"/>
                </a:cxn>
                <a:cxn ang="0">
                  <a:pos x="2892" y="2022"/>
                </a:cxn>
                <a:cxn ang="0">
                  <a:pos x="3002" y="1742"/>
                </a:cxn>
                <a:cxn ang="0">
                  <a:pos x="3105" y="1465"/>
                </a:cxn>
                <a:cxn ang="0">
                  <a:pos x="3203" y="1190"/>
                </a:cxn>
                <a:cxn ang="0">
                  <a:pos x="3295" y="918"/>
                </a:cxn>
                <a:cxn ang="0">
                  <a:pos x="3381" y="650"/>
                </a:cxn>
                <a:cxn ang="0">
                  <a:pos x="3461" y="386"/>
                </a:cxn>
                <a:cxn ang="0">
                  <a:pos x="3534" y="128"/>
                </a:cxn>
                <a:cxn ang="0">
                  <a:pos x="0" y="0"/>
                </a:cxn>
              </a:cxnLst>
              <a:rect l="0" t="0" r="r" b="b"/>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336699"/>
                </a:gs>
                <a:gs pos="100000">
                  <a:srgbClr val="339966"/>
                </a:gs>
              </a:gsLst>
              <a:lin ang="5400000" scaled="1"/>
            </a:gradFill>
            <a:ln w="9525" cap="flat" cmpd="sng">
              <a:noFill/>
              <a:prstDash val="solid"/>
              <a:round/>
              <a:headEnd type="none" w="med" len="med"/>
              <a:tailEnd type="none" w="med" len="me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076" y="217694"/>
            <a:ext cx="8066635" cy="438553"/>
          </a:xfrm>
        </p:spPr>
        <p:txBody>
          <a:bodyPr lIns="68553" tIns="34276" rIns="68553" bIns="34276" anchor="ctr">
            <a:spAutoFit/>
          </a:bodyPr>
          <a:lstStyle/>
          <a:p>
            <a:r>
              <a:rPr lang="zh-CN" altLang="en-US" sz="2400" dirty="0" smtClean="0">
                <a:cs typeface="+mn-cs"/>
              </a:rPr>
              <a:t>特权块</a:t>
            </a:r>
            <a:endParaRPr lang="zh-CN" altLang="en-US" sz="2400" dirty="0">
              <a:cs typeface="+mn-cs"/>
            </a:endParaRPr>
          </a:p>
        </p:txBody>
      </p:sp>
      <p:sp>
        <p:nvSpPr>
          <p:cNvPr id="19" name="Rectangle 2"/>
          <p:cNvSpPr>
            <a:spLocks noGrp="1" noChangeArrowheads="1"/>
          </p:cNvSpPr>
          <p:nvPr>
            <p:ph idx="1"/>
          </p:nvPr>
        </p:nvSpPr>
        <p:spPr bwMode="auto">
          <a:xfrm>
            <a:off x="503238" y="848569"/>
            <a:ext cx="5186936" cy="1631216"/>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class</a:t>
            </a:r>
            <a:r>
              <a:rPr kumimoji="0" lang="en-US" altLang="zh-CN" sz="1000" b="0" i="0" u="none" strike="noStrike" cap="none" normalizeH="0" baseline="0" dirty="0" smtClean="0">
                <a:ln>
                  <a:noFill/>
                </a:ln>
                <a:solidFill>
                  <a:srgbClr val="000000"/>
                </a:solidFill>
                <a:effectLst/>
                <a:cs typeface="Courier New" pitchFamily="49" charset="0"/>
              </a:rPr>
              <a:t> PasswordManager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void</a:t>
            </a:r>
            <a:r>
              <a:rPr kumimoji="0" lang="en-US" altLang="zh-CN" sz="1000" b="0" i="0" u="none" strike="noStrike" cap="none" normalizeH="0" baseline="0" dirty="0" smtClean="0">
                <a:ln>
                  <a:noFill/>
                </a:ln>
                <a:solidFill>
                  <a:srgbClr val="000000"/>
                </a:solidFill>
                <a:effectLst/>
                <a:cs typeface="Courier New" pitchFamily="49" charset="0"/>
              </a:rPr>
              <a:t> changePsw()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AccessController.doPrivileged (</a:t>
            </a:r>
            <a:r>
              <a:rPr kumimoji="0" lang="en-US" altLang="zh-CN" sz="1000" b="0" i="0" u="none" strike="noStrike" cap="none" normalizeH="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PrivilegedAction()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public</a:t>
            </a:r>
            <a:r>
              <a:rPr kumimoji="0" lang="en-US" altLang="zh-CN" sz="1000" b="0" i="0" u="none" strike="noStrike" cap="none" normalizeH="0" baseline="0" dirty="0" smtClean="0">
                <a:ln>
                  <a:noFill/>
                </a:ln>
                <a:solidFill>
                  <a:srgbClr val="000000"/>
                </a:solidFill>
                <a:effectLst/>
                <a:cs typeface="Courier New" pitchFamily="49" charset="0"/>
              </a:rPr>
              <a:t> Object run() {</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1" i="0" u="none" strike="noStrike" cap="none" normalizeH="0" baseline="0" dirty="0" smtClean="0">
                <a:ln>
                  <a:noFill/>
                </a:ln>
                <a:solidFill>
                  <a:srgbClr val="7F0055"/>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fin</a:t>
            </a:r>
            <a:r>
              <a:rPr kumimoji="0" lang="en-US" altLang="zh-CN" sz="1000" b="1" i="0" u="none" strike="noStrike" cap="none" normalizeH="0" baseline="0" dirty="0" smtClean="0">
                <a:ln>
                  <a:noFill/>
                </a:ln>
                <a:solidFill>
                  <a:srgbClr val="7F0055"/>
                </a:solidFill>
                <a:effectLst/>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1" i="0" u="none" strike="noStrike" cap="none" normalizeH="0" baseline="0" dirty="0" smtClean="0">
                <a:ln>
                  <a:noFill/>
                </a:ln>
                <a:solidFill>
                  <a:srgbClr val="7F0055"/>
                </a:solidFill>
                <a:effectLst/>
                <a:cs typeface="Courier New" pitchFamily="49" charset="0"/>
              </a:rPr>
              <a:t>new</a:t>
            </a:r>
            <a:r>
              <a:rPr kumimoji="0" lang="en-US" altLang="zh-CN" sz="1000" b="0" i="0" u="none" strike="noStrike" cap="none" normalizeH="0" baseline="0" dirty="0" smtClean="0">
                <a:ln>
                  <a:noFill/>
                </a:ln>
                <a:solidFill>
                  <a:srgbClr val="000000"/>
                </a:solidFill>
                <a:effectLst/>
                <a:cs typeface="Courier New" pitchFamily="49" charset="0"/>
              </a:rPr>
              <a:t> FileInputStream(</a:t>
            </a:r>
            <a:r>
              <a:rPr kumimoji="0" lang="en-US" altLang="zh-CN" sz="1000" b="0" i="0" u="none" strike="noStrike" cap="none" normalizeH="0" baseline="0" dirty="0" smtClean="0">
                <a:ln>
                  <a:noFill/>
                </a:ln>
                <a:solidFill>
                  <a:srgbClr val="2A00FF"/>
                </a:solidFill>
                <a:effectLst/>
                <a:cs typeface="Courier New" pitchFamily="49" charset="0"/>
              </a:rPr>
              <a:t>"psw.dat"</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r>
              <a:rPr kumimoji="0" lang="en-US" altLang="zh-CN" sz="1000" b="0" i="0" u="none" strike="noStrike" cap="none" normalizeH="0" baseline="0" dirty="0" smtClean="0">
                <a:ln>
                  <a:noFill/>
                </a:ln>
                <a:solidFill>
                  <a:srgbClr val="3F7F5F"/>
                </a:solidFill>
                <a:effectLst/>
                <a:cs typeface="Courier New" pitchFamily="49" charset="0"/>
              </a:rPr>
              <a:t>//read file and write to file</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b="0" dirty="0" smtClean="0">
                <a:solidFill>
                  <a:srgbClr val="000000"/>
                </a:solidFill>
                <a:cs typeface="Courier New" pitchFamily="49" charset="0"/>
              </a:rPr>
              <a:t>    </a:t>
            </a: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cs typeface="Courier New" pitchFamily="49" charset="0"/>
              </a:rPr>
              <a:t>}</a:t>
            </a:r>
            <a:endParaRPr kumimoji="0" lang="en-US" altLang="zh-CN" sz="1000" b="0" i="0" u="none" strike="noStrike" cap="none" normalizeH="0" baseline="0" dirty="0" smtClean="0">
              <a:ln>
                <a:noFill/>
              </a:ln>
              <a:solidFill>
                <a:schemeClr val="tx1"/>
              </a:solidFill>
              <a:effectLst/>
            </a:endParaRPr>
          </a:p>
        </p:txBody>
      </p:sp>
      <p:sp>
        <p:nvSpPr>
          <p:cNvPr id="30" name="矩形 29"/>
          <p:cNvSpPr/>
          <p:nvPr/>
        </p:nvSpPr>
        <p:spPr bwMode="auto">
          <a:xfrm>
            <a:off x="870186" y="1199893"/>
            <a:ext cx="4514642" cy="605296"/>
          </a:xfrm>
          <a:prstGeom prst="rect">
            <a:avLst/>
          </a:prstGeom>
          <a:noFill/>
          <a:ln>
            <a:solidFill>
              <a:srgbClr val="00B05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2" name="TextBox 31"/>
          <p:cNvSpPr txBox="1"/>
          <p:nvPr/>
        </p:nvSpPr>
        <p:spPr>
          <a:xfrm>
            <a:off x="6740762" y="925513"/>
            <a:ext cx="1615298" cy="954107"/>
          </a:xfrm>
          <a:prstGeom prst="rect">
            <a:avLst/>
          </a:prstGeom>
          <a:noFill/>
          <a:ln>
            <a:solidFill>
              <a:schemeClr val="accent2"/>
            </a:solidFill>
          </a:ln>
        </p:spPr>
        <p:txBody>
          <a:bodyPr wrap="square" rtlCol="0">
            <a:spAutoFit/>
          </a:bodyPr>
          <a:lstStyle/>
          <a:p>
            <a:r>
              <a:rPr lang="zh-CN" altLang="en-US" sz="1400" dirty="0" smtClean="0">
                <a:latin typeface="微软雅黑" pitchFamily="34" charset="-122"/>
                <a:ea typeface="微软雅黑" pitchFamily="34" charset="-122"/>
              </a:rPr>
              <a:t>绿色方框范围内的</a:t>
            </a:r>
            <a:r>
              <a:rPr lang="en-US" altLang="zh-CN" sz="1400" dirty="0" smtClean="0">
                <a:latin typeface="微软雅黑" pitchFamily="34" charset="-122"/>
                <a:ea typeface="微软雅黑" pitchFamily="34" charset="-122"/>
              </a:rPr>
              <a:t>AccessController.doPrivileged</a:t>
            </a:r>
            <a:r>
              <a:rPr lang="zh-CN" altLang="en-US" sz="1400" dirty="0" smtClean="0">
                <a:latin typeface="微软雅黑" pitchFamily="34" charset="-122"/>
                <a:ea typeface="微软雅黑" pitchFamily="34" charset="-122"/>
              </a:rPr>
              <a:t>调用即为特权快</a:t>
            </a:r>
            <a:endParaRPr lang="zh-CN" altLang="en-US" sz="1400" dirty="0">
              <a:latin typeface="微软雅黑" pitchFamily="34" charset="-122"/>
              <a:ea typeface="微软雅黑" pitchFamily="34" charset="-122"/>
            </a:endParaRPr>
          </a:p>
        </p:txBody>
      </p:sp>
      <p:cxnSp>
        <p:nvCxnSpPr>
          <p:cNvPr id="34" name="直接连接符 33"/>
          <p:cNvCxnSpPr>
            <a:stCxn id="32" idx="1"/>
            <a:endCxn id="30" idx="3"/>
          </p:cNvCxnSpPr>
          <p:nvPr/>
        </p:nvCxnSpPr>
        <p:spPr bwMode="auto">
          <a:xfrm flipH="1">
            <a:off x="5384828" y="1402567"/>
            <a:ext cx="1355934" cy="99974"/>
          </a:xfrm>
          <a:prstGeom prst="line">
            <a:avLst/>
          </a:prstGeom>
          <a:noFill/>
          <a:ln>
            <a:solidFill>
              <a:schemeClr val="accent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 name="组合 37"/>
          <p:cNvGrpSpPr/>
          <p:nvPr/>
        </p:nvGrpSpPr>
        <p:grpSpPr>
          <a:xfrm>
            <a:off x="5919764" y="2204105"/>
            <a:ext cx="2589108" cy="2386469"/>
            <a:chOff x="5004048" y="2514104"/>
            <a:chExt cx="3223469" cy="3022748"/>
          </a:xfrm>
        </p:grpSpPr>
        <p:sp>
          <p:nvSpPr>
            <p:cNvPr id="39" name="TextBox 38"/>
            <p:cNvSpPr txBox="1"/>
            <p:nvPr/>
          </p:nvSpPr>
          <p:spPr>
            <a:xfrm>
              <a:off x="6228184" y="5186000"/>
              <a:ext cx="743460" cy="350852"/>
            </a:xfrm>
            <a:prstGeom prst="rect">
              <a:avLst/>
            </a:prstGeom>
            <a:noFill/>
          </p:spPr>
          <p:txBody>
            <a:bodyPr wrap="none" rtlCol="0">
              <a:spAutoFit/>
            </a:bodyPr>
            <a:lstStyle/>
            <a:p>
              <a:r>
                <a:rPr lang="en-US" altLang="zh-CN" sz="1200" b="1" dirty="0" smtClean="0">
                  <a:latin typeface="微软雅黑" pitchFamily="34" charset="-122"/>
                  <a:ea typeface="微软雅黑" pitchFamily="34" charset="-122"/>
                </a:rPr>
                <a:t>Stack</a:t>
              </a:r>
              <a:endParaRPr lang="zh-CN" altLang="en-US" sz="1200" b="1" dirty="0">
                <a:latin typeface="微软雅黑" pitchFamily="34" charset="-122"/>
                <a:ea typeface="微软雅黑" pitchFamily="34" charset="-122"/>
              </a:endParaRPr>
            </a:p>
          </p:txBody>
        </p:sp>
        <p:sp>
          <p:nvSpPr>
            <p:cNvPr id="40" name="TextBox 39"/>
            <p:cNvSpPr txBox="1"/>
            <p:nvPr/>
          </p:nvSpPr>
          <p:spPr>
            <a:xfrm>
              <a:off x="5131172" y="4099743"/>
              <a:ext cx="3096345" cy="311868"/>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PasswordManager.changePsw</a:t>
              </a:r>
              <a:endParaRPr lang="zh-CN" altLang="en-US" sz="1000" dirty="0">
                <a:latin typeface="微软雅黑" pitchFamily="34" charset="-122"/>
                <a:ea typeface="微软雅黑" pitchFamily="34" charset="-122"/>
              </a:endParaRPr>
            </a:p>
          </p:txBody>
        </p:sp>
        <p:sp>
          <p:nvSpPr>
            <p:cNvPr id="41" name="TextBox 40"/>
            <p:cNvSpPr txBox="1"/>
            <p:nvPr/>
          </p:nvSpPr>
          <p:spPr>
            <a:xfrm>
              <a:off x="5131172" y="4493691"/>
              <a:ext cx="3096345" cy="389836"/>
            </a:xfrm>
            <a:prstGeom prst="rect">
              <a:avLst/>
            </a:prstGeom>
            <a:noFill/>
            <a:ln w="25400">
              <a:solidFill>
                <a:srgbClr val="00B050"/>
              </a:solidFill>
              <a:prstDash val="dash"/>
            </a:ln>
          </p:spPr>
          <p:txBody>
            <a:bodyPr wrap="square" rtlCol="0">
              <a:spAutoFit/>
            </a:bodyPr>
            <a:lstStyle/>
            <a:p>
              <a:pPr algn="ctr"/>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42" name="TextBox 41"/>
            <p:cNvSpPr txBox="1"/>
            <p:nvPr/>
          </p:nvSpPr>
          <p:spPr>
            <a:xfrm>
              <a:off x="5131172" y="3700140"/>
              <a:ext cx="3096345" cy="311868"/>
            </a:xfrm>
            <a:prstGeom prst="rect">
              <a:avLst/>
            </a:prstGeom>
            <a:noFill/>
            <a:ln>
              <a:solidFill>
                <a:schemeClr val="tx1"/>
              </a:solidFill>
            </a:ln>
          </p:spPr>
          <p:txBody>
            <a:bodyPr wrap="square" rtlCol="0">
              <a:spAutoFit/>
            </a:bodyPr>
            <a:lstStyle/>
            <a:p>
              <a:pPr algn="ctr"/>
              <a:r>
                <a:rPr lang="en-US" altLang="zh-CN" sz="1000" dirty="0" smtClean="0">
                  <a:latin typeface="微软雅黑" pitchFamily="34" charset="-122"/>
                  <a:ea typeface="微软雅黑" pitchFamily="34" charset="-122"/>
                </a:rPr>
                <a:t>FileInputStream.&lt;init&gt;</a:t>
              </a:r>
              <a:endParaRPr lang="zh-CN" altLang="en-US" sz="1000" dirty="0">
                <a:latin typeface="微软雅黑" pitchFamily="34" charset="-122"/>
                <a:ea typeface="微软雅黑" pitchFamily="34" charset="-122"/>
              </a:endParaRPr>
            </a:p>
          </p:txBody>
        </p:sp>
        <p:sp>
          <p:nvSpPr>
            <p:cNvPr id="43" name="TextBox 42"/>
            <p:cNvSpPr txBox="1"/>
            <p:nvPr/>
          </p:nvSpPr>
          <p:spPr>
            <a:xfrm>
              <a:off x="5131172" y="3307655"/>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SecurityManager.checkRead</a:t>
              </a:r>
              <a:endParaRPr lang="zh-CN" altLang="en-US" sz="1000" dirty="0">
                <a:latin typeface="微软雅黑" pitchFamily="34" charset="-122"/>
                <a:ea typeface="微软雅黑" pitchFamily="34" charset="-122"/>
              </a:endParaRPr>
            </a:p>
          </p:txBody>
        </p:sp>
        <p:sp>
          <p:nvSpPr>
            <p:cNvPr id="45" name="TextBox 44"/>
            <p:cNvSpPr txBox="1"/>
            <p:nvPr/>
          </p:nvSpPr>
          <p:spPr>
            <a:xfrm>
              <a:off x="5131172" y="2908052"/>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SecurityManager.checkPermission</a:t>
              </a:r>
              <a:endParaRPr lang="zh-CN" altLang="en-US" sz="1000" dirty="0">
                <a:latin typeface="微软雅黑" pitchFamily="34" charset="-122"/>
                <a:ea typeface="微软雅黑" pitchFamily="34" charset="-122"/>
              </a:endParaRPr>
            </a:p>
          </p:txBody>
        </p:sp>
        <p:sp>
          <p:nvSpPr>
            <p:cNvPr id="46" name="TextBox 45"/>
            <p:cNvSpPr txBox="1"/>
            <p:nvPr/>
          </p:nvSpPr>
          <p:spPr>
            <a:xfrm>
              <a:off x="5131172" y="2515567"/>
              <a:ext cx="3096345" cy="311868"/>
            </a:xfrm>
            <a:prstGeom prst="rect">
              <a:avLst/>
            </a:prstGeom>
            <a:noFill/>
            <a:ln>
              <a:solidFill>
                <a:schemeClr val="tx1"/>
              </a:solidFill>
            </a:ln>
          </p:spPr>
          <p:txBody>
            <a:bodyPr wrap="square" rtlCol="0">
              <a:spAutoFit/>
            </a:bodyPr>
            <a:lstStyle/>
            <a:p>
              <a:pPr algn="ctr"/>
              <a:r>
                <a:rPr lang="en-US" altLang="zh-CN" sz="1000" dirty="0" err="1" smtClean="0">
                  <a:latin typeface="微软雅黑" pitchFamily="34" charset="-122"/>
                  <a:ea typeface="微软雅黑" pitchFamily="34" charset="-122"/>
                </a:rPr>
                <a:t>AccessController.checkPermission</a:t>
              </a:r>
              <a:endParaRPr lang="zh-CN" altLang="en-US" sz="1000" dirty="0">
                <a:latin typeface="微软雅黑" pitchFamily="34" charset="-122"/>
                <a:ea typeface="微软雅黑" pitchFamily="34" charset="-122"/>
              </a:endParaRPr>
            </a:p>
          </p:txBody>
        </p:sp>
        <p:cxnSp>
          <p:nvCxnSpPr>
            <p:cNvPr id="47" name="直接箭头连接符 46"/>
            <p:cNvCxnSpPr/>
            <p:nvPr/>
          </p:nvCxnSpPr>
          <p:spPr bwMode="auto">
            <a:xfrm flipV="1">
              <a:off x="5004048" y="2514104"/>
              <a:ext cx="0" cy="2880320"/>
            </a:xfrm>
            <a:prstGeom prst="straightConnector1">
              <a:avLst/>
            </a:prstGeom>
            <a:ln w="254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5121587" y="4917304"/>
              <a:ext cx="3096345" cy="311868"/>
            </a:xfrm>
            <a:prstGeom prst="rect">
              <a:avLst/>
            </a:prstGeom>
            <a:noFill/>
            <a:ln w="25400">
              <a:solidFill>
                <a:srgbClr val="00B050"/>
              </a:solidFill>
              <a:prstDash val="dash"/>
            </a:ln>
          </p:spPr>
          <p:txBody>
            <a:bodyPr wrap="square" rtlCol="0">
              <a:spAutoFit/>
            </a:bodyPr>
            <a:lstStyle/>
            <a:p>
              <a:pPr algn="ctr"/>
              <a:r>
                <a:rPr lang="en-US" altLang="zh-CN" sz="1000" dirty="0" smtClean="0">
                  <a:latin typeface="微软雅黑" pitchFamily="34" charset="-122"/>
                  <a:ea typeface="微软雅黑" pitchFamily="34" charset="-122"/>
                </a:rPr>
                <a:t>Thread.run</a:t>
              </a:r>
              <a:endParaRPr lang="zh-CN" altLang="en-US" sz="1000" dirty="0">
                <a:latin typeface="微软雅黑" pitchFamily="34" charset="-122"/>
                <a:ea typeface="微软雅黑" pitchFamily="34" charset="-122"/>
              </a:endParaRPr>
            </a:p>
          </p:txBody>
        </p:sp>
      </p:grpSp>
      <p:sp>
        <p:nvSpPr>
          <p:cNvPr id="61" name="矩形标注 60"/>
          <p:cNvSpPr/>
          <p:nvPr/>
        </p:nvSpPr>
        <p:spPr bwMode="auto">
          <a:xfrm>
            <a:off x="675234" y="2576119"/>
            <a:ext cx="3153816" cy="1190876"/>
          </a:xfrm>
          <a:prstGeom prst="wedgeRectCallout">
            <a:avLst>
              <a:gd name="adj1" fmla="val 112804"/>
              <a:gd name="adj2" fmla="val -2018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若涉及权限检查的操作被包含在特权块中时，</a:t>
            </a:r>
            <a:r>
              <a:rPr lang="en-US" altLang="zh-CN" sz="1400" dirty="0" smtClean="0">
                <a:latin typeface="微软雅黑" pitchFamily="34" charset="-122"/>
                <a:ea typeface="微软雅黑" pitchFamily="34" charset="-122"/>
              </a:rPr>
              <a:t>AccessController</a:t>
            </a:r>
            <a:r>
              <a:rPr lang="zh-CN" altLang="en-US" sz="1400" dirty="0" smtClean="0">
                <a:latin typeface="微软雅黑" pitchFamily="34" charset="-122"/>
                <a:ea typeface="微软雅黑" pitchFamily="34" charset="-122"/>
              </a:rPr>
              <a:t>在对调用栈上的类从上至下做权限检查时只会检查到声明了包含特权快的方法的类，之后的类将不被检查</a:t>
            </a:r>
            <a:endParaRPr lang="en-US" altLang="zh-CN" sz="1400" dirty="0" smtClean="0">
              <a:latin typeface="微软雅黑" pitchFamily="34" charset="-122"/>
              <a:ea typeface="微软雅黑" pitchFamily="34" charset="-122"/>
            </a:endParaRPr>
          </a:p>
        </p:txBody>
      </p:sp>
      <p:sp>
        <p:nvSpPr>
          <p:cNvPr id="62" name="云形标注 61"/>
          <p:cNvSpPr/>
          <p:nvPr/>
        </p:nvSpPr>
        <p:spPr bwMode="auto">
          <a:xfrm>
            <a:off x="3829050" y="3654420"/>
            <a:ext cx="1491980" cy="711132"/>
          </a:xfrm>
          <a:prstGeom prst="cloudCallout">
            <a:avLst>
              <a:gd name="adj1" fmla="val 86814"/>
              <a:gd name="adj2" fmla="val -12803"/>
            </a:avLst>
          </a:prstGeom>
          <a:solidFill>
            <a:schemeClr val="accent1">
              <a:lumMod val="40000"/>
              <a:lumOff val="60000"/>
            </a:schemeClr>
          </a:solid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sz="1200" dirty="0" smtClean="0">
                <a:latin typeface="微软雅黑" pitchFamily="34" charset="-122"/>
                <a:ea typeface="微软雅黑" pitchFamily="34" charset="-122"/>
              </a:rPr>
              <a:t>绿色部分的权限将免受检查</a:t>
            </a:r>
          </a:p>
          <a:p>
            <a:pPr marL="0" marR="0" indent="0" algn="ctr" defTabSz="914400" eaLnBrk="1" latinLnBrk="0" hangingPunct="1">
              <a:lnSpc>
                <a:spcPct val="100000"/>
              </a:lnSpc>
              <a:buClr>
                <a:srgbClr val="CC9900"/>
              </a:buClr>
              <a:buSzTx/>
              <a:tabLst/>
            </a:pPr>
            <a:endParaRPr lang="zh-CN" altLang="en-US" sz="1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特权块中使用不可信数据</a:t>
            </a:r>
            <a:endParaRPr lang="zh-CN" altLang="en-US" sz="2400" dirty="0">
              <a:cs typeface="+mn-cs"/>
            </a:endParaRPr>
          </a:p>
        </p:txBody>
      </p:sp>
      <p:sp>
        <p:nvSpPr>
          <p:cNvPr id="6" name="Rectangle 3"/>
          <p:cNvSpPr txBox="1">
            <a:spLocks noChangeArrowheads="1"/>
          </p:cNvSpPr>
          <p:nvPr/>
        </p:nvSpPr>
        <p:spPr bwMode="auto">
          <a:xfrm>
            <a:off x="383401" y="857417"/>
            <a:ext cx="8207676" cy="77034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在特权快中操作未经校验的不可信数据，攻击者可以通过提供恶意输入进行越权操作。</a:t>
            </a:r>
            <a:endParaRPr lang="zh-CN" altLang="en-US" sz="1600" dirty="0" smtClean="0">
              <a:latin typeface="微软雅黑" pitchFamily="34" charset="-122"/>
              <a:ea typeface="微软雅黑" pitchFamily="34" charset="-122"/>
            </a:endParaRPr>
          </a:p>
        </p:txBody>
      </p:sp>
      <p:sp>
        <p:nvSpPr>
          <p:cNvPr id="4097" name="Rectangle 1"/>
          <p:cNvSpPr>
            <a:spLocks noChangeArrowheads="1"/>
          </p:cNvSpPr>
          <p:nvPr/>
        </p:nvSpPr>
        <p:spPr bwMode="auto">
          <a:xfrm>
            <a:off x="3015003" y="1193929"/>
            <a:ext cx="5624172" cy="3485570"/>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dirty="0" smtClean="0">
                <a:solidFill>
                  <a:srgbClr val="3F7F5F"/>
                </a:solidFill>
                <a:latin typeface="微软雅黑" pitchFamily="34" charset="-122"/>
                <a:ea typeface="微软雅黑" pitchFamily="34" charset="-122"/>
                <a:cs typeface="Courier New" pitchFamily="49" charset="0"/>
              </a:rPr>
              <a:t>//</a:t>
            </a:r>
            <a:r>
              <a:rPr lang="zh-CN" altLang="en-US" sz="1050" dirty="0" smtClean="0">
                <a:solidFill>
                  <a:srgbClr val="3F7F5F"/>
                </a:solidFill>
                <a:latin typeface="微软雅黑" pitchFamily="34" charset="-122"/>
                <a:ea typeface="微软雅黑" pitchFamily="34" charset="-122"/>
                <a:cs typeface="Courier New" pitchFamily="49" charset="0"/>
              </a:rPr>
              <a:t>示例代码</a:t>
            </a:r>
            <a:endParaRPr lang="en-US" altLang="zh-CN" sz="105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privilegedMethod(</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final</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String filename) </a:t>
            </a: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050" dirty="0" smtClean="0">
                <a:solidFill>
                  <a:srgbClr val="000000"/>
                </a:solidFill>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(FileInputStream)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AccessController.doPrivileged</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PrivilegedExceptionAction()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FileInputStream run()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FileNotFoundException</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return</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FileInputStream</a:t>
            </a:r>
            <a:r>
              <a:rPr kumimoji="0" lang="en-US" altLang="zh-CN" sz="105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(filename);</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do something with the file and then close it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(PrivilegedActionException e)</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5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5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标注 9"/>
          <p:cNvSpPr/>
          <p:nvPr/>
        </p:nvSpPr>
        <p:spPr bwMode="auto">
          <a:xfrm>
            <a:off x="581062" y="2553511"/>
            <a:ext cx="1802217" cy="909536"/>
          </a:xfrm>
          <a:prstGeom prst="wedgeRectCallout">
            <a:avLst>
              <a:gd name="adj1" fmla="val 89909"/>
              <a:gd name="adj2" fmla="val -14267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400" dirty="0" smtClean="0">
                <a:latin typeface="微软雅黑" pitchFamily="34" charset="-122"/>
                <a:ea typeface="微软雅黑" pitchFamily="34" charset="-122"/>
              </a:rPr>
              <a:t>攻击者可以通过将受保护的文件路径传入，从而使得攻击者得到特权访问这些文件</a:t>
            </a:r>
            <a:endParaRPr lang="en-US"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防止在特权块中使用不可信数据</a:t>
            </a:r>
            <a:endParaRPr lang="zh-CN" altLang="en-US" sz="2400" dirty="0">
              <a:cs typeface="+mn-cs"/>
            </a:endParaRPr>
          </a:p>
        </p:txBody>
      </p:sp>
      <p:sp>
        <p:nvSpPr>
          <p:cNvPr id="6" name="Rectangle 3"/>
          <p:cNvSpPr txBox="1">
            <a:spLocks noChangeArrowheads="1"/>
          </p:cNvSpPr>
          <p:nvPr/>
        </p:nvSpPr>
        <p:spPr bwMode="auto">
          <a:xfrm>
            <a:off x="412586" y="1004491"/>
            <a:ext cx="2806694" cy="967319"/>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2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对传入特权块中的不可信数据进行校验清理，防止特权快使用不可信数据。</a:t>
            </a:r>
            <a:endParaRPr lang="zh-CN" altLang="en-US" sz="1600" dirty="0" smtClean="0">
              <a:latin typeface="微软雅黑" pitchFamily="34" charset="-122"/>
              <a:ea typeface="微软雅黑" pitchFamily="34" charset="-122"/>
            </a:endParaRPr>
          </a:p>
        </p:txBody>
      </p:sp>
      <p:sp>
        <p:nvSpPr>
          <p:cNvPr id="64513" name="Rectangle 1"/>
          <p:cNvSpPr>
            <a:spLocks noChangeArrowheads="1"/>
          </p:cNvSpPr>
          <p:nvPr/>
        </p:nvSpPr>
        <p:spPr bwMode="auto">
          <a:xfrm>
            <a:off x="3219280" y="880685"/>
            <a:ext cx="5400439" cy="3631763"/>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dirty="0" smtClean="0">
                <a:solidFill>
                  <a:srgbClr val="3F7F5F"/>
                </a:solidFill>
                <a:latin typeface="微软雅黑" pitchFamily="34" charset="-122"/>
                <a:ea typeface="微软雅黑" pitchFamily="34" charset="-122"/>
                <a:cs typeface="Courier New" pitchFamily="49" charset="0"/>
              </a:rPr>
              <a:t>//</a:t>
            </a:r>
            <a:r>
              <a:rPr lang="zh-CN" altLang="en-US" sz="1000" dirty="0" smtClean="0">
                <a:solidFill>
                  <a:srgbClr val="3F7F5F"/>
                </a:solidFill>
                <a:latin typeface="微软雅黑" pitchFamily="34" charset="-122"/>
                <a:ea typeface="微软雅黑" pitchFamily="34" charset="-122"/>
                <a:cs typeface="Courier New" pitchFamily="49" charset="0"/>
              </a:rPr>
              <a:t>示例代码</a:t>
            </a:r>
            <a:endParaRPr lang="en-US" altLang="zh-CN" sz="10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privilegedMethod(String filename)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eaLnBrk="0" hangingPunct="0"/>
            <a:r>
              <a:rPr lang="en-US" altLang="zh-CN" sz="1000" b="1" dirty="0" smtClean="0">
                <a:solidFill>
                  <a:srgbClr val="7F0055"/>
                </a:solidFill>
                <a:latin typeface="微软雅黑" pitchFamily="34" charset="-122"/>
                <a:ea typeface="微软雅黑" pitchFamily="34" charset="-122"/>
                <a:cs typeface="Courier New" pitchFamily="49" charset="0"/>
              </a:rPr>
              <a:t>    final</a:t>
            </a:r>
            <a:r>
              <a:rPr lang="en-US" altLang="zh-CN" sz="1000" b="1" dirty="0" smtClean="0">
                <a:solidFill>
                  <a:srgbClr val="000000"/>
                </a:solidFill>
                <a:latin typeface="微软雅黑" pitchFamily="34" charset="-122"/>
                <a:ea typeface="微软雅黑" pitchFamily="34" charset="-122"/>
                <a:cs typeface="Courier New" pitchFamily="49" charset="0"/>
              </a:rPr>
              <a:t> String </a:t>
            </a:r>
            <a:r>
              <a:rPr lang="en-US" altLang="zh-CN" sz="1000" dirty="0" smtClean="0">
                <a:solidFill>
                  <a:srgbClr val="000000"/>
                </a:solidFill>
                <a:latin typeface="微软雅黑" pitchFamily="34" charset="-122"/>
                <a:ea typeface="微软雅黑" pitchFamily="34" charset="-122"/>
                <a:cs typeface="Courier New" pitchFamily="49" charset="0"/>
              </a:rPr>
              <a:t>cleanFileName</a:t>
            </a:r>
            <a:r>
              <a:rPr lang="en-US" altLang="zh-CN" sz="1000" b="1" dirty="0" smtClean="0">
                <a:solidFill>
                  <a:srgbClr val="000000"/>
                </a:solidFill>
                <a:latin typeface="微软雅黑" pitchFamily="34" charset="-122"/>
                <a:ea typeface="微软雅黑" pitchFamily="34" charset="-122"/>
                <a:cs typeface="Courier New" pitchFamily="49" charset="0"/>
              </a:rPr>
              <a:t>;</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b="1" dirty="0" smtClean="0">
                <a:solidFill>
                  <a:srgbClr val="7F0055"/>
                </a:solidFill>
                <a:latin typeface="微软雅黑" pitchFamily="34" charset="-122"/>
                <a:ea typeface="微软雅黑" pitchFamily="34" charset="-122"/>
                <a:cs typeface="Courier New" pitchFamily="49" charset="0"/>
              </a:rPr>
              <a:t>try</a:t>
            </a:r>
            <a:r>
              <a:rPr lang="en-US" altLang="zh-CN" sz="1000" dirty="0" smtClean="0">
                <a:solidFill>
                  <a:srgbClr val="000000"/>
                </a:solidFill>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cleanFilename = cleanAFilenameAndPath(filename);</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 </a:t>
            </a:r>
            <a:r>
              <a:rPr lang="en-US" altLang="zh-CN" sz="1000" b="1" dirty="0" smtClean="0">
                <a:solidFill>
                  <a:srgbClr val="7F0055"/>
                </a:solidFill>
                <a:latin typeface="微软雅黑" pitchFamily="34" charset="-122"/>
                <a:ea typeface="微软雅黑" pitchFamily="34" charset="-122"/>
                <a:cs typeface="Courier New" pitchFamily="49" charset="0"/>
              </a:rPr>
              <a:t>catch</a:t>
            </a:r>
            <a:r>
              <a:rPr lang="en-US" altLang="zh-CN" sz="1000" dirty="0" smtClean="0">
                <a:solidFill>
                  <a:srgbClr val="000000"/>
                </a:solidFill>
                <a:latin typeface="微软雅黑" pitchFamily="34" charset="-122"/>
                <a:ea typeface="微软雅黑" pitchFamily="34" charset="-122"/>
                <a:cs typeface="Courier New" pitchFamily="49" charset="0"/>
              </a:rPr>
              <a:t> (</a:t>
            </a:r>
            <a:r>
              <a:rPr lang="en-US" altLang="zh-CN" sz="1000" dirty="0" smtClean="0">
                <a:solidFill>
                  <a:srgbClr val="3F7F5F"/>
                </a:solidFill>
                <a:latin typeface="微软雅黑" pitchFamily="34" charset="-122"/>
                <a:ea typeface="微软雅黑" pitchFamily="34" charset="-122"/>
                <a:cs typeface="Courier New" pitchFamily="49" charset="0"/>
              </a:rPr>
              <a:t>/* exception as per spec of cleanAFileNameAndPath */</a:t>
            </a:r>
            <a:r>
              <a:rPr lang="en-US" altLang="zh-CN" sz="1000" dirty="0" smtClean="0">
                <a:solidFill>
                  <a:srgbClr val="000000"/>
                </a:solidFill>
                <a:latin typeface="微软雅黑" pitchFamily="34" charset="-122"/>
                <a:ea typeface="微软雅黑" pitchFamily="34" charset="-122"/>
                <a:cs typeface="Courier New" pitchFamily="49" charset="0"/>
              </a:rPr>
              <a:t>)</a:t>
            </a:r>
            <a:r>
              <a:rPr lang="en-US" altLang="zh-CN" sz="1000" dirty="0" smtClean="0">
                <a:solidFill>
                  <a:srgbClr val="3F7F5F"/>
                </a:solidFill>
                <a:latin typeface="微软雅黑" pitchFamily="34" charset="-122"/>
                <a:ea typeface="微软雅黑" pitchFamily="34" charset="-122"/>
                <a:cs typeface="Courier New" pitchFamily="49" charset="0"/>
              </a:rPr>
              <a:t> </a:t>
            </a:r>
            <a:r>
              <a:rPr lang="en-US" altLang="zh-CN" sz="1000" dirty="0" smtClean="0">
                <a:solidFill>
                  <a:srgbClr val="000000"/>
                </a:solidFill>
                <a:latin typeface="微软雅黑" pitchFamily="34" charset="-122"/>
                <a:ea typeface="微软雅黑" pitchFamily="34" charset="-122"/>
                <a:cs typeface="Courier New" pitchFamily="49" charset="0"/>
              </a:rPr>
              <a:t>{</a:t>
            </a:r>
          </a:p>
          <a:p>
            <a:pPr eaLnBrk="0" hangingPunct="0"/>
            <a:r>
              <a:rPr lang="en-US" altLang="zh-CN" sz="1000" dirty="0" smtClean="0">
                <a:solidFill>
                  <a:srgbClr val="3F7F5F"/>
                </a:solidFill>
                <a:latin typeface="微软雅黑" pitchFamily="34" charset="-122"/>
                <a:ea typeface="微软雅黑" pitchFamily="34" charset="-122"/>
                <a:cs typeface="Courier New" pitchFamily="49" charset="0"/>
              </a:rPr>
              <a:t>      // handle exception</a:t>
            </a:r>
            <a:r>
              <a:rPr lang="en-US" altLang="zh-CN" sz="1000" dirty="0" smtClean="0">
                <a:solidFill>
                  <a:srgbClr val="000000"/>
                </a:solidFill>
                <a:latin typeface="微软雅黑" pitchFamily="34" charset="-122"/>
                <a:ea typeface="微软雅黑" pitchFamily="34" charset="-122"/>
                <a:cs typeface="Courier New" pitchFamily="49" charset="0"/>
              </a:rPr>
              <a:t>    </a:t>
            </a:r>
          </a:p>
          <a:p>
            <a:pPr eaLnBrk="0" hangingPunct="0"/>
            <a:r>
              <a:rPr lang="en-US" altLang="zh-CN" sz="1000" dirty="0" smtClean="0">
                <a:solidFill>
                  <a:srgbClr val="000000"/>
                </a:solidFill>
                <a:latin typeface="微软雅黑" pitchFamily="34" charset="-122"/>
                <a:ea typeface="微软雅黑" pitchFamily="34" charset="-122"/>
                <a:cs typeface="Courier New" pitchFamily="49" charset="0"/>
              </a:rPr>
              <a:t>    }</a:t>
            </a:r>
            <a:r>
              <a:rPr kumimoji="0" lang="en-US" altLang="zh-CN" sz="1000" b="1" i="0" u="none" strike="noStrike" cap="none" normalizeH="0" dirty="0" smtClean="0">
                <a:ln>
                  <a:noFill/>
                </a:ln>
                <a:solidFill>
                  <a:srgbClr val="7F0055"/>
                </a:solidFill>
                <a:effectLst/>
                <a:latin typeface="微软雅黑" pitchFamily="34" charset="-122"/>
                <a:ea typeface="微软雅黑" pitchFamily="34" charset="-122"/>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    try</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fis = (FileInputStream)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AccessController.</a:t>
            </a:r>
            <a:r>
              <a:rPr kumimoji="0" lang="en-US" altLang="zh-CN" sz="1000" b="0" i="1" u="none" strike="noStrike" cap="none" normalizeH="0" baseline="0" dirty="0" err="1" smtClean="0">
                <a:ln>
                  <a:noFill/>
                </a:ln>
                <a:solidFill>
                  <a:srgbClr val="000000"/>
                </a:solidFill>
                <a:effectLst/>
                <a:latin typeface="微软雅黑" pitchFamily="34" charset="-122"/>
                <a:ea typeface="微软雅黑" pitchFamily="34" charset="-122"/>
                <a:cs typeface="Courier New" pitchFamily="49" charset="0"/>
              </a:rPr>
              <a:t>doPrivileged</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PrivilegedExceptionAction()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 run()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throws</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FileNotFoundException</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return</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FileInputStream(</a:t>
            </a:r>
            <a:r>
              <a:rPr lang="en-US" altLang="zh-CN" sz="1000" dirty="0" smtClean="0">
                <a:solidFill>
                  <a:srgbClr val="000000"/>
                </a:solidFill>
                <a:latin typeface="微软雅黑" pitchFamily="34" charset="-122"/>
                <a:ea typeface="微软雅黑" pitchFamily="34" charset="-122"/>
                <a:cs typeface="Courier New" pitchFamily="49" charset="0"/>
              </a:rPr>
              <a:t>cleanFilename</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do something with the file and then close it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(PrivilegedActionException e)</a:t>
            </a:r>
            <a:r>
              <a:rPr lang="en-US" altLang="zh-CN" sz="1000" dirty="0" smtClean="0">
                <a:latin typeface="微软雅黑" pitchFamily="34" charset="-122"/>
                <a:ea typeface="微软雅黑" pitchFamily="34" charset="-122"/>
              </a:rPr>
              <a:t> </a:t>
            </a: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0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 and log</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典型错误</a:t>
            </a:r>
            <a:r>
              <a:rPr lang="en-US" altLang="zh-CN" sz="2400" dirty="0" smtClean="0">
                <a:cs typeface="+mn-cs"/>
              </a:rPr>
              <a:t>—</a:t>
            </a:r>
            <a:r>
              <a:rPr lang="zh-CN" altLang="en-US" sz="2400" dirty="0" smtClean="0">
                <a:cs typeface="+mn-cs"/>
              </a:rPr>
              <a:t>特权块泄露敏感资源</a:t>
            </a:r>
            <a:endParaRPr lang="zh-CN" altLang="en-US" sz="2400" dirty="0">
              <a:cs typeface="+mn-cs"/>
            </a:endParaRPr>
          </a:p>
        </p:txBody>
      </p:sp>
      <p:sp>
        <p:nvSpPr>
          <p:cNvPr id="7" name="Rectangle 1"/>
          <p:cNvSpPr>
            <a:spLocks noGrp="1" noChangeArrowheads="1"/>
          </p:cNvSpPr>
          <p:nvPr>
            <p:ph idx="1"/>
          </p:nvPr>
        </p:nvSpPr>
        <p:spPr bwMode="auto">
          <a:xfrm>
            <a:off x="3540868" y="1461137"/>
            <a:ext cx="5088579" cy="30038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100" b="0" dirty="0" smtClean="0">
                <a:solidFill>
                  <a:srgbClr val="3F7F5F"/>
                </a:solidFill>
                <a:cs typeface="Courier New" pitchFamily="49" charset="0"/>
              </a:rPr>
              <a:t>//</a:t>
            </a:r>
            <a:r>
              <a:rPr lang="zh-CN" altLang="en-US" sz="1100" b="0" dirty="0" smtClean="0">
                <a:solidFill>
                  <a:srgbClr val="3F7F5F"/>
                </a:solidFill>
                <a:cs typeface="Courier New" pitchFamily="49" charset="0"/>
              </a:rPr>
              <a:t>示例代码</a:t>
            </a:r>
            <a:endParaRPr lang="en-US" altLang="zh-CN" sz="11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class</a:t>
            </a:r>
            <a:r>
              <a:rPr kumimoji="0" lang="en-US" altLang="zh-CN" sz="1100" b="0" i="0" u="none" strike="noStrike" cap="none" normalizeH="0" baseline="0" dirty="0" smtClean="0">
                <a:ln>
                  <a:noFill/>
                </a:ln>
                <a:solidFill>
                  <a:srgbClr val="000000"/>
                </a:solidFill>
                <a:effectLst/>
                <a:cs typeface="Courier New" pitchFamily="49" charset="0"/>
              </a:rPr>
              <a:t> PasswordManager</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void</a:t>
            </a:r>
            <a:r>
              <a:rPr kumimoji="0" lang="en-US" altLang="zh-CN" sz="1100" b="0" i="0" u="none" strike="noStrike" cap="none" normalizeH="0" baseline="0" dirty="0" smtClean="0">
                <a:ln>
                  <a:noFill/>
                </a:ln>
                <a:solidFill>
                  <a:srgbClr val="000000"/>
                </a:solidFill>
                <a:effectLst/>
                <a:cs typeface="Courier New" pitchFamily="49" charset="0"/>
              </a:rPr>
              <a:t> changePassword(){</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fin = </a:t>
            </a:r>
            <a:r>
              <a:rPr kumimoji="0" lang="en-US" altLang="zh-CN" sz="1100" b="0" i="1" u="none" strike="noStrike" cap="none" normalizeH="0" baseline="0" dirty="0" smtClean="0">
                <a:ln>
                  <a:noFill/>
                </a:ln>
                <a:solidFill>
                  <a:srgbClr val="000000"/>
                </a:solidFill>
                <a:effectLst/>
                <a:cs typeface="Courier New" pitchFamily="49" charset="0"/>
              </a:rPr>
              <a:t>openPasswordFile</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3F7F5F"/>
                </a:solidFill>
                <a:effectLst/>
                <a:cs typeface="Courier New" pitchFamily="49" charset="0"/>
              </a:rPr>
              <a:t>//read</a:t>
            </a:r>
            <a:r>
              <a:rPr kumimoji="0" lang="en-US" altLang="zh-CN" sz="1100" b="0" i="0" u="none" strike="noStrike" cap="none" normalizeH="0" dirty="0" smtClean="0">
                <a:ln>
                  <a:noFill/>
                </a:ln>
                <a:solidFill>
                  <a:srgbClr val="3F7F5F"/>
                </a:solidFill>
                <a:effectLst/>
                <a:cs typeface="Courier New" pitchFamily="49" charset="0"/>
              </a:rPr>
              <a:t> and write to file</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FileInputStream openPasswordFile()</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lvl="0" indent="0">
              <a:lnSpc>
                <a:spcPct val="100000"/>
              </a:lnSpc>
              <a:buClrTx/>
              <a:buSzTx/>
              <a:buNone/>
            </a:pPr>
            <a:r>
              <a:rPr lang="en-US" altLang="zh-CN" sz="1100" b="1" dirty="0" smtClean="0">
                <a:solidFill>
                  <a:srgbClr val="000000"/>
                </a:solidFill>
                <a:cs typeface="Courier New" pitchFamily="49" charset="0"/>
              </a:rPr>
              <a:t>       </a:t>
            </a:r>
            <a:r>
              <a:rPr lang="en-US" altLang="zh-CN" sz="1100" b="1" dirty="0" smtClean="0">
                <a:solidFill>
                  <a:srgbClr val="7F0055"/>
                </a:solidFill>
                <a:cs typeface="Courier New" pitchFamily="49" charset="0"/>
              </a:rPr>
              <a:t>return</a:t>
            </a:r>
            <a:r>
              <a:rPr lang="en-US" altLang="zh-CN" sz="1100" dirty="0" smtClean="0"/>
              <a:t> </a:t>
            </a:r>
            <a:r>
              <a:rPr kumimoji="0" lang="en-US" altLang="zh-CN" sz="1100" b="1" i="0" u="none" strike="noStrike" cap="none" normalizeH="0" baseline="0" dirty="0" smtClean="0">
                <a:ln>
                  <a:noFill/>
                </a:ln>
                <a:solidFill>
                  <a:srgbClr val="000000"/>
                </a:solidFill>
                <a:effectLst/>
                <a:cs typeface="Courier New" pitchFamily="49" charset="0"/>
              </a:rPr>
              <a:t>AccessController.</a:t>
            </a:r>
            <a:r>
              <a:rPr kumimoji="0" lang="en-US" altLang="zh-CN" sz="1100" b="1" i="1" u="none" strike="noStrike" cap="none" normalizeH="0" baseline="0" dirty="0" smtClean="0">
                <a:ln>
                  <a:noFill/>
                </a:ln>
                <a:solidFill>
                  <a:srgbClr val="000000"/>
                </a:solidFill>
                <a:effectLst/>
                <a:cs typeface="Courier New" pitchFamily="49" charset="0"/>
              </a:rPr>
              <a:t>doPrivileged</a:t>
            </a:r>
            <a:r>
              <a:rPr kumimoji="0" lang="en-US" altLang="zh-CN" sz="1100" b="1"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b="1" dirty="0" smtClean="0">
                <a:solidFill>
                  <a:srgbClr val="7F0055"/>
                </a:solidFill>
                <a:cs typeface="Courier New" pitchFamily="49" charset="0"/>
              </a:rPr>
              <a:t>              n</a:t>
            </a:r>
            <a:r>
              <a:rPr kumimoji="0" lang="en-US" altLang="zh-CN" sz="1100" b="1" i="0" u="none" strike="noStrike" cap="none" normalizeH="0" baseline="0" dirty="0" smtClean="0">
                <a:ln>
                  <a:noFill/>
                </a:ln>
                <a:solidFill>
                  <a:srgbClr val="7F0055"/>
                </a:solidFill>
                <a:effectLst/>
                <a:cs typeface="Courier New" pitchFamily="49" charset="0"/>
              </a:rPr>
              <a:t>ew</a:t>
            </a:r>
            <a:r>
              <a:rPr lang="en-US" altLang="zh-CN" sz="1100" b="1" dirty="0" smtClean="0">
                <a:solidFill>
                  <a:srgbClr val="000000"/>
                </a:solidFill>
                <a:cs typeface="Courier New" pitchFamily="49" charset="0"/>
              </a:rPr>
              <a:t> </a:t>
            </a:r>
            <a:r>
              <a:rPr kumimoji="0" lang="en-US" altLang="zh-CN" sz="1100" b="1" i="0" u="none" strike="noStrike" cap="none" normalizeH="0" baseline="0" dirty="0" smtClean="0">
                <a:ln>
                  <a:noFill/>
                </a:ln>
                <a:solidFill>
                  <a:srgbClr val="000000"/>
                </a:solidFill>
                <a:effectLst/>
                <a:cs typeface="Courier New" pitchFamily="49" charset="0"/>
              </a:rPr>
              <a:t>PrivilegedAction&lt;FileInputStream&gt;()</a:t>
            </a:r>
            <a:r>
              <a:rPr lang="en-US" altLang="zh-CN" sz="1100" dirty="0" smtClean="0"/>
              <a:t> </a:t>
            </a:r>
            <a:r>
              <a:rPr kumimoji="0" lang="en-US" altLang="zh-CN" sz="1100" b="1"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1" i="0" u="none" strike="noStrike" cap="none" normalizeH="0" baseline="0" dirty="0" smtClean="0">
                <a:ln>
                  <a:noFill/>
                </a:ln>
                <a:solidFill>
                  <a:srgbClr val="000000"/>
                </a:solidFill>
                <a:effectLst/>
                <a:cs typeface="Courier New" pitchFamily="49" charset="0"/>
              </a:rPr>
              <a:t> FileInputStream run()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FileInputStream in = </a:t>
            </a:r>
            <a:r>
              <a:rPr kumimoji="0" lang="en-US" altLang="zh-CN" sz="1100" b="1" i="0" u="none" strike="noStrike" cap="none" normalizeH="0" baseline="0" dirty="0" smtClean="0">
                <a:ln>
                  <a:noFill/>
                </a:ln>
                <a:solidFill>
                  <a:srgbClr val="7F0055"/>
                </a:solidFill>
                <a:effectLst/>
                <a:cs typeface="Courier New" pitchFamily="49" charset="0"/>
              </a:rPr>
              <a:t>new</a:t>
            </a:r>
            <a:r>
              <a:rPr kumimoji="0" lang="en-US" altLang="zh-CN" sz="1100" b="1" i="0" u="none" strike="noStrike" cap="none" normalizeH="0" baseline="0" dirty="0" smtClean="0">
                <a:ln>
                  <a:noFill/>
                </a:ln>
                <a:solidFill>
                  <a:srgbClr val="000000"/>
                </a:solidFill>
                <a:effectLst/>
                <a:cs typeface="Courier New" pitchFamily="49" charset="0"/>
              </a:rPr>
              <a:t> FileInputStream(</a:t>
            </a:r>
            <a:r>
              <a:rPr kumimoji="0" lang="en-US" altLang="zh-CN" sz="1100" b="0" i="0" u="none" strike="noStrike" cap="none" normalizeH="0" baseline="0" dirty="0" smtClean="0">
                <a:ln>
                  <a:noFill/>
                </a:ln>
                <a:solidFill>
                  <a:srgbClr val="2A00FF"/>
                </a:solidFill>
                <a:effectLst/>
                <a:cs typeface="Courier New" pitchFamily="49" charset="0"/>
              </a:rPr>
              <a:t>"psw.dat"</a:t>
            </a:r>
            <a:r>
              <a:rPr kumimoji="0" lang="en-US" altLang="zh-CN" sz="1100" b="1"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return</a:t>
            </a:r>
            <a:r>
              <a:rPr kumimoji="0" lang="en-US" altLang="zh-CN" sz="1100" b="1" i="0" u="none" strike="noStrike" cap="none" normalizeH="0" baseline="0" dirty="0" smtClean="0">
                <a:ln>
                  <a:noFill/>
                </a:ln>
                <a:solidFill>
                  <a:srgbClr val="000000"/>
                </a:solidFill>
                <a:effectLst/>
                <a:cs typeface="Courier New" pitchFamily="49" charset="0"/>
              </a:rPr>
              <a:t> in;</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90409" y="925513"/>
            <a:ext cx="8207676" cy="42563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问题描述</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若特权块直接将敏感资源返回给外部未授权访问的代码将导致敏感资源泄露。</a:t>
            </a:r>
            <a:endParaRPr lang="zh-CN" altLang="en-US" sz="1600" dirty="0" smtClean="0">
              <a:latin typeface="微软雅黑" pitchFamily="34" charset="-122"/>
              <a:ea typeface="微软雅黑" pitchFamily="34" charset="-122"/>
            </a:endParaRPr>
          </a:p>
        </p:txBody>
      </p:sp>
      <p:sp>
        <p:nvSpPr>
          <p:cNvPr id="8" name="矩形标注 7"/>
          <p:cNvSpPr/>
          <p:nvPr/>
        </p:nvSpPr>
        <p:spPr bwMode="auto">
          <a:xfrm>
            <a:off x="756156" y="3448813"/>
            <a:ext cx="2512337" cy="1016223"/>
          </a:xfrm>
          <a:prstGeom prst="wedgeRectCallout">
            <a:avLst>
              <a:gd name="adj1" fmla="val 71147"/>
              <a:gd name="adj2" fmla="val -86778"/>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200" dirty="0" smtClean="0">
                <a:latin typeface="微软雅黑" pitchFamily="34" charset="-122"/>
                <a:ea typeface="微软雅黑" pitchFamily="34" charset="-122"/>
              </a:rPr>
              <a:t>公有方法</a:t>
            </a:r>
            <a:r>
              <a:rPr lang="en-US" altLang="zh-CN" sz="1200" dirty="0" smtClean="0">
                <a:latin typeface="微软雅黑" pitchFamily="34" charset="-122"/>
                <a:ea typeface="微软雅黑" pitchFamily="34" charset="-122"/>
              </a:rPr>
              <a:t>openPasswordFile()</a:t>
            </a:r>
            <a:r>
              <a:rPr lang="zh-CN" altLang="en-US" sz="1200" dirty="0" smtClean="0">
                <a:latin typeface="微软雅黑" pitchFamily="34" charset="-122"/>
                <a:ea typeface="微软雅黑" pitchFamily="34" charset="-122"/>
              </a:rPr>
              <a:t>返回敏感文件的输入流，不受信任代码即使未授权访问该文件，也可以通过该方法返回的输入流绕过安全管理器的检测访问该敏感文件</a:t>
            </a:r>
            <a:endParaRPr lang="zh-CN" altLang="zh-CN" sz="1200" dirty="0" smtClean="0">
              <a:latin typeface="微软雅黑" pitchFamily="34" charset="-122"/>
              <a:ea typeface="微软雅黑" pitchFamily="34" charset="-122"/>
            </a:endParaRPr>
          </a:p>
        </p:txBody>
      </p:sp>
      <p:sp>
        <p:nvSpPr>
          <p:cNvPr id="9" name="TextBox 8"/>
          <p:cNvSpPr txBox="1"/>
          <p:nvPr/>
        </p:nvSpPr>
        <p:spPr>
          <a:xfrm>
            <a:off x="543575" y="1337657"/>
            <a:ext cx="3047358" cy="2160591"/>
          </a:xfrm>
          <a:prstGeom prst="rect">
            <a:avLst/>
          </a:prstGeom>
          <a:noFill/>
        </p:spPr>
        <p:txBody>
          <a:bodyPr wrap="square" rtlCol="0">
            <a:spAutoFit/>
          </a:bodyPr>
          <a:lstStyle/>
          <a:p>
            <a:pPr>
              <a:lnSpc>
                <a:spcPct val="120000"/>
              </a:lnSpc>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代码说明</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假设某</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应用维护一敏感的口令文件，且该</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应用会加载不受信任的代码。该</a:t>
            </a:r>
            <a:r>
              <a:rPr lang="en-US" altLang="zh-CN" sz="1400" dirty="0" smtClean="0">
                <a:latin typeface="微软雅黑" pitchFamily="34" charset="-122"/>
                <a:ea typeface="微软雅黑" pitchFamily="34" charset="-122"/>
              </a:rPr>
              <a:t>Web</a:t>
            </a:r>
            <a:r>
              <a:rPr lang="zh-CN" altLang="en-US" sz="1400" dirty="0" smtClean="0">
                <a:latin typeface="微软雅黑" pitchFamily="34" charset="-122"/>
                <a:ea typeface="微软雅黑" pitchFamily="34" charset="-122"/>
              </a:rPr>
              <a:t>应用的安全策略只允许密码管理类访问口令文件。为了让其他类通过密码管理类修改密码时能够通过访问控制检查，密码管理类引入特权快来包含受限操作。</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23438"/>
            <a:ext cx="8066635" cy="438553"/>
          </a:xfrm>
        </p:spPr>
        <p:txBody>
          <a:bodyPr lIns="68553" tIns="34276" rIns="68553" bIns="34276" anchor="ctr">
            <a:spAutoFit/>
          </a:bodyPr>
          <a:lstStyle/>
          <a:p>
            <a:r>
              <a:rPr lang="zh-CN" altLang="en-US" sz="2400" dirty="0" smtClean="0">
                <a:cs typeface="+mn-cs"/>
              </a:rPr>
              <a:t>正确示例</a:t>
            </a:r>
            <a:r>
              <a:rPr lang="en-US" altLang="zh-CN" sz="2400" dirty="0" smtClean="0">
                <a:cs typeface="+mn-cs"/>
              </a:rPr>
              <a:t>—</a:t>
            </a:r>
            <a:r>
              <a:rPr lang="zh-CN" altLang="en-US" sz="2400" dirty="0" smtClean="0">
                <a:cs typeface="+mn-cs"/>
              </a:rPr>
              <a:t>防止特权块泄露敏感资源</a:t>
            </a:r>
            <a:endParaRPr lang="zh-CN" altLang="en-US" sz="2400" dirty="0">
              <a:cs typeface="+mn-cs"/>
            </a:endParaRPr>
          </a:p>
        </p:txBody>
      </p:sp>
      <p:sp>
        <p:nvSpPr>
          <p:cNvPr id="7" name="Rectangle 1"/>
          <p:cNvSpPr>
            <a:spLocks noGrp="1" noChangeArrowheads="1"/>
          </p:cNvSpPr>
          <p:nvPr>
            <p:ph idx="1"/>
          </p:nvPr>
        </p:nvSpPr>
        <p:spPr bwMode="auto">
          <a:xfrm>
            <a:off x="3268494" y="1666215"/>
            <a:ext cx="5360954" cy="3003899"/>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100" b="0" dirty="0" smtClean="0">
                <a:solidFill>
                  <a:srgbClr val="3F7F5F"/>
                </a:solidFill>
                <a:cs typeface="Courier New" pitchFamily="49" charset="0"/>
              </a:rPr>
              <a:t>//</a:t>
            </a:r>
            <a:r>
              <a:rPr lang="zh-CN" altLang="en-US" sz="1100" b="0" dirty="0" smtClean="0">
                <a:solidFill>
                  <a:srgbClr val="3F7F5F"/>
                </a:solidFill>
                <a:cs typeface="Courier New" pitchFamily="49" charset="0"/>
              </a:rPr>
              <a:t>示例代码</a:t>
            </a:r>
            <a:endParaRPr lang="en-US" altLang="zh-CN" sz="11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class</a:t>
            </a:r>
            <a:r>
              <a:rPr kumimoji="0" lang="en-US" altLang="zh-CN" sz="1100" b="0" i="0" u="none" strike="noStrike" cap="none" normalizeH="0" baseline="0" dirty="0" smtClean="0">
                <a:ln>
                  <a:noFill/>
                </a:ln>
                <a:solidFill>
                  <a:srgbClr val="000000"/>
                </a:solidFill>
                <a:effectLst/>
                <a:cs typeface="Courier New" pitchFamily="49" charset="0"/>
              </a:rPr>
              <a:t> PasswordManager</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static</a:t>
            </a: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1" i="0" u="none" strike="noStrike" cap="none" normalizeH="0" baseline="0" dirty="0" smtClean="0">
                <a:ln>
                  <a:noFill/>
                </a:ln>
                <a:solidFill>
                  <a:srgbClr val="7F0055"/>
                </a:solidFill>
                <a:effectLst/>
                <a:cs typeface="Courier New" pitchFamily="49" charset="0"/>
              </a:rPr>
              <a:t>void</a:t>
            </a:r>
            <a:r>
              <a:rPr kumimoji="0" lang="en-US" altLang="zh-CN" sz="1100" b="0" i="0" u="none" strike="noStrike" cap="none" normalizeH="0" baseline="0" dirty="0" smtClean="0">
                <a:ln>
                  <a:noFill/>
                </a:ln>
                <a:solidFill>
                  <a:srgbClr val="000000"/>
                </a:solidFill>
                <a:effectLst/>
                <a:cs typeface="Courier New" pitchFamily="49" charset="0"/>
              </a:rPr>
              <a:t> changePassword(){</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fin = </a:t>
            </a:r>
            <a:r>
              <a:rPr kumimoji="0" lang="en-US" altLang="zh-CN" sz="1100" b="0" i="1" u="none" strike="noStrike" cap="none" normalizeH="0" baseline="0" dirty="0" smtClean="0">
                <a:ln>
                  <a:noFill/>
                </a:ln>
                <a:solidFill>
                  <a:srgbClr val="000000"/>
                </a:solidFill>
                <a:effectLst/>
                <a:cs typeface="Courier New" pitchFamily="49" charset="0"/>
              </a:rPr>
              <a:t>openPasswordFile</a:t>
            </a: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3F7F5F"/>
                </a:solidFill>
                <a:effectLst/>
                <a:cs typeface="Courier New" pitchFamily="49" charset="0"/>
              </a:rPr>
              <a:t>//read</a:t>
            </a:r>
            <a:r>
              <a:rPr kumimoji="0" lang="en-US" altLang="zh-CN" sz="1100" b="0" i="0" u="none" strike="noStrike" cap="none" normalizeH="0" dirty="0" smtClean="0">
                <a:ln>
                  <a:noFill/>
                </a:ln>
                <a:solidFill>
                  <a:srgbClr val="3F7F5F"/>
                </a:solidFill>
                <a:effectLst/>
                <a:cs typeface="Courier New" pitchFamily="49" charset="0"/>
              </a:rPr>
              <a:t> and write to file</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i="0" u="none" strike="noStrike" cap="none" normalizeH="0" baseline="0" dirty="0" smtClean="0">
                <a:ln>
                  <a:noFill/>
                </a:ln>
                <a:solidFill>
                  <a:srgbClr val="7F0055"/>
                </a:solidFill>
                <a:effectLst/>
                <a:cs typeface="Courier New" pitchFamily="49" charset="0"/>
              </a:rPr>
              <a:t>private</a:t>
            </a:r>
            <a:r>
              <a:rPr kumimoji="0" lang="en-US" altLang="zh-CN" sz="1100" b="1" i="0" u="none" strike="noStrike" cap="none" normalizeH="0" baseline="0" dirty="0" smtClean="0">
                <a:ln>
                  <a:noFill/>
                </a:ln>
                <a:solidFill>
                  <a:srgbClr val="7F0055"/>
                </a:solidFill>
                <a:effectLst/>
                <a:cs typeface="Courier New" pitchFamily="49" charset="0"/>
              </a:rPr>
              <a:t> static</a:t>
            </a:r>
            <a:r>
              <a:rPr kumimoji="0" lang="en-US" altLang="zh-CN" sz="1100" b="0" i="0" u="none" strike="noStrike" cap="none" normalizeH="0" baseline="0" dirty="0" smtClean="0">
                <a:ln>
                  <a:noFill/>
                </a:ln>
                <a:solidFill>
                  <a:srgbClr val="000000"/>
                </a:solidFill>
                <a:effectLst/>
                <a:cs typeface="Courier New" pitchFamily="49" charset="0"/>
              </a:rPr>
              <a:t> FileInputStream openPasswordFile()</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lvl="0" indent="0">
              <a:lnSpc>
                <a:spcPct val="100000"/>
              </a:lnSpc>
              <a:buClrTx/>
              <a:buSzTx/>
              <a:buNone/>
            </a:pPr>
            <a:r>
              <a:rPr lang="en-US" altLang="zh-CN" sz="1100" b="1" dirty="0" smtClean="0">
                <a:solidFill>
                  <a:srgbClr val="000000"/>
                </a:solidFill>
                <a:cs typeface="Courier New" pitchFamily="49" charset="0"/>
              </a:rPr>
              <a:t>       </a:t>
            </a:r>
            <a:r>
              <a:rPr lang="en-US" altLang="zh-CN" sz="1100" b="1" dirty="0" smtClean="0">
                <a:solidFill>
                  <a:srgbClr val="7F0055"/>
                </a:solidFill>
                <a:cs typeface="Courier New" pitchFamily="49" charset="0"/>
              </a:rPr>
              <a:t>return</a:t>
            </a:r>
            <a:r>
              <a:rPr lang="en-US" altLang="zh-CN" sz="1100" dirty="0" smtClean="0"/>
              <a:t> </a:t>
            </a:r>
            <a:r>
              <a:rPr kumimoji="0" lang="en-US" altLang="zh-CN" sz="1100" b="0" i="0" u="none" strike="noStrike" cap="none" normalizeH="0" baseline="0" dirty="0" smtClean="0">
                <a:ln>
                  <a:noFill/>
                </a:ln>
                <a:solidFill>
                  <a:srgbClr val="000000"/>
                </a:solidFill>
                <a:effectLst/>
                <a:cs typeface="Courier New" pitchFamily="49" charset="0"/>
              </a:rPr>
              <a:t>AccessController.</a:t>
            </a:r>
            <a:r>
              <a:rPr kumimoji="0" lang="en-US" altLang="zh-CN" sz="1100" b="0" i="1" u="none" strike="noStrike" cap="none" normalizeH="0" baseline="0" dirty="0" smtClean="0">
                <a:ln>
                  <a:noFill/>
                </a:ln>
                <a:solidFill>
                  <a:srgbClr val="000000"/>
                </a:solidFill>
                <a:effectLst/>
                <a:cs typeface="Courier New" pitchFamily="49" charset="0"/>
              </a:rPr>
              <a:t>doPrivileged</a:t>
            </a:r>
            <a:r>
              <a:rPr kumimoji="0" lang="en-US" altLang="zh-CN" sz="1100" b="0" i="0" u="none" strike="noStrike" cap="none" normalizeH="0" baseline="0" dirty="0" smtClean="0">
                <a:ln>
                  <a:noFill/>
                </a:ln>
                <a:solidFill>
                  <a:srgbClr val="000000"/>
                </a:solidFill>
                <a:effectLst/>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b="0" dirty="0" smtClean="0">
                <a:solidFill>
                  <a:srgbClr val="7F0055"/>
                </a:solidFill>
                <a:cs typeface="Courier New" pitchFamily="49" charset="0"/>
              </a:rPr>
              <a:t>              n</a:t>
            </a:r>
            <a:r>
              <a:rPr kumimoji="0" lang="en-US" altLang="zh-CN" sz="1100" b="0" i="0" u="none" strike="noStrike" cap="none" normalizeH="0" baseline="0" dirty="0" smtClean="0">
                <a:ln>
                  <a:noFill/>
                </a:ln>
                <a:solidFill>
                  <a:srgbClr val="7F0055"/>
                </a:solidFill>
                <a:effectLst/>
                <a:cs typeface="Courier New" pitchFamily="49" charset="0"/>
              </a:rPr>
              <a:t>ew</a:t>
            </a:r>
            <a:r>
              <a:rPr lang="en-US" altLang="zh-CN" sz="1100" b="0" dirty="0" smtClean="0">
                <a:solidFill>
                  <a:srgbClr val="000000"/>
                </a:solidFill>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PrivilegedAction&lt;FileInputStream&gt;()</a:t>
            </a:r>
            <a:r>
              <a:rPr lang="en-US" altLang="zh-CN" sz="1100" b="0" dirty="0" smtClean="0"/>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7F0055"/>
                </a:solidFill>
                <a:effectLst/>
                <a:cs typeface="Courier New" pitchFamily="49" charset="0"/>
              </a:rPr>
              <a:t>public</a:t>
            </a:r>
            <a:r>
              <a:rPr kumimoji="0" lang="en-US" altLang="zh-CN" sz="1100" b="0" i="0" u="none" strike="noStrike" cap="none" normalizeH="0" baseline="0" dirty="0" smtClean="0">
                <a:ln>
                  <a:noFill/>
                </a:ln>
                <a:solidFill>
                  <a:srgbClr val="000000"/>
                </a:solidFill>
                <a:effectLst/>
                <a:cs typeface="Courier New" pitchFamily="49" charset="0"/>
              </a:rPr>
              <a:t> FileInputStream run()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FileInputStream in = </a:t>
            </a:r>
            <a:r>
              <a:rPr kumimoji="0" lang="en-US" altLang="zh-CN" sz="1100" b="0" i="0" u="none" strike="noStrike" cap="none" normalizeH="0" baseline="0" dirty="0" smtClean="0">
                <a:ln>
                  <a:noFill/>
                </a:ln>
                <a:solidFill>
                  <a:srgbClr val="7F0055"/>
                </a:solidFill>
                <a:effectLst/>
                <a:cs typeface="Courier New" pitchFamily="49" charset="0"/>
              </a:rPr>
              <a:t>new</a:t>
            </a:r>
            <a:r>
              <a:rPr kumimoji="0" lang="en-US" altLang="zh-CN" sz="1100" b="0" i="0" u="none" strike="noStrike" cap="none" normalizeH="0" baseline="0" dirty="0" smtClean="0">
                <a:ln>
                  <a:noFill/>
                </a:ln>
                <a:solidFill>
                  <a:srgbClr val="000000"/>
                </a:solidFill>
                <a:effectLst/>
                <a:cs typeface="Courier New" pitchFamily="49" charset="0"/>
              </a:rPr>
              <a:t> FileInputStream(</a:t>
            </a:r>
            <a:r>
              <a:rPr kumimoji="0" lang="en-US" altLang="zh-CN" sz="1100" b="0" i="0" u="none" strike="noStrike" cap="none" normalizeH="0" baseline="0" dirty="0" smtClean="0">
                <a:ln>
                  <a:noFill/>
                </a:ln>
                <a:solidFill>
                  <a:srgbClr val="2A00FF"/>
                </a:solidFill>
                <a:effectLst/>
                <a:cs typeface="Courier New" pitchFamily="49" charset="0"/>
              </a:rPr>
              <a:t>"psw.dat"</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7F0055"/>
                </a:solidFill>
                <a:effectLst/>
                <a:cs typeface="Courier New" pitchFamily="49" charset="0"/>
              </a:rPr>
              <a:t>return</a:t>
            </a:r>
            <a:r>
              <a:rPr kumimoji="0" lang="en-US" altLang="zh-CN" sz="1100" b="0" i="0" u="none" strike="noStrike" cap="none" normalizeH="0" baseline="0" dirty="0" smtClean="0">
                <a:ln>
                  <a:noFill/>
                </a:ln>
                <a:solidFill>
                  <a:srgbClr val="000000"/>
                </a:solidFill>
                <a:effectLst/>
                <a:cs typeface="Courier New" pitchFamily="49" charset="0"/>
              </a:rPr>
              <a:t> in;</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000000"/>
                </a:solidFill>
                <a:effectLst/>
                <a:cs typeface="Courier New" pitchFamily="49" charset="0"/>
              </a:rPr>
              <a:t>            });</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dirty="0" smtClean="0">
                <a:ln>
                  <a:noFill/>
                </a:ln>
                <a:solidFill>
                  <a:srgbClr val="000000"/>
                </a:solidFill>
                <a:effectLst/>
                <a:cs typeface="Courier New" pitchFamily="49" charset="0"/>
              </a:rPr>
              <a:t>     </a:t>
            </a: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cs typeface="Courier New" pitchFamily="49" charset="0"/>
              </a:rPr>
              <a:t>}</a:t>
            </a:r>
            <a:endParaRPr kumimoji="0" lang="en-US" altLang="zh-CN" sz="1100" b="0" i="0" u="none" strike="noStrike" cap="none" normalizeH="0" baseline="0" dirty="0" smtClean="0">
              <a:ln>
                <a:noFill/>
              </a:ln>
              <a:solidFill>
                <a:schemeClr val="tx1"/>
              </a:solidFill>
              <a:effectLst/>
            </a:endParaRPr>
          </a:p>
        </p:txBody>
      </p:sp>
      <p:sp>
        <p:nvSpPr>
          <p:cNvPr id="6" name="Rectangle 3"/>
          <p:cNvSpPr txBox="1">
            <a:spLocks noChangeArrowheads="1"/>
          </p:cNvSpPr>
          <p:nvPr/>
        </p:nvSpPr>
        <p:spPr bwMode="auto">
          <a:xfrm>
            <a:off x="490409" y="925513"/>
            <a:ext cx="8207676" cy="1115052"/>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solidFill>
                  <a:srgbClr val="000000"/>
                </a:solidFill>
                <a:latin typeface="微软雅黑" pitchFamily="34" charset="-122"/>
                <a:ea typeface="微软雅黑" pitchFamily="34" charset="-122"/>
                <a:cs typeface="Courier New" pitchFamily="49" charset="0"/>
              </a:rPr>
              <a:t>说明</a:t>
            </a:r>
            <a:r>
              <a:rPr lang="en-US" altLang="zh-CN" sz="1600" kern="0" dirty="0" smtClean="0">
                <a:solidFill>
                  <a:srgbClr val="000000"/>
                </a:solidFill>
                <a:latin typeface="微软雅黑" pitchFamily="34" charset="-122"/>
                <a:ea typeface="微软雅黑" pitchFamily="34" charset="-122"/>
                <a:cs typeface="Courier New" pitchFamily="49" charset="0"/>
              </a:rPr>
              <a:t>】</a:t>
            </a:r>
            <a:r>
              <a:rPr lang="zh-CN" altLang="en-US" sz="1600" kern="0" dirty="0" smtClean="0">
                <a:latin typeface="微软雅黑" pitchFamily="34" charset="-122"/>
                <a:ea typeface="微软雅黑" pitchFamily="34" charset="-122"/>
              </a:rPr>
              <a:t>由于特权块本质上使得其调用者脱离了</a:t>
            </a:r>
            <a:r>
              <a:rPr lang="en-US" altLang="zh-CN" sz="1600" kern="0" dirty="0" smtClean="0">
                <a:latin typeface="微软雅黑" pitchFamily="34" charset="-122"/>
                <a:ea typeface="微软雅黑" pitchFamily="34" charset="-122"/>
              </a:rPr>
              <a:t>AccessController</a:t>
            </a:r>
            <a:r>
              <a:rPr lang="zh-CN" altLang="en-US" sz="1600" kern="0" dirty="0" smtClean="0">
                <a:latin typeface="微软雅黑" pitchFamily="34" charset="-122"/>
                <a:ea typeface="微软雅黑" pitchFamily="34" charset="-122"/>
              </a:rPr>
              <a:t>的权限检查，</a:t>
            </a:r>
            <a:r>
              <a:rPr lang="zh-CN" altLang="en-US" sz="1600" dirty="0" smtClean="0">
                <a:latin typeface="微软雅黑" pitchFamily="34" charset="-122"/>
                <a:ea typeface="微软雅黑" pitchFamily="34" charset="-122"/>
              </a:rPr>
              <a:t>因此特权块中受限操作与资源访问的安全性需要由包含该特权块的方法和类来保证，防止恶意代码的非法访问。</a:t>
            </a:r>
          </a:p>
        </p:txBody>
      </p:sp>
      <p:sp>
        <p:nvSpPr>
          <p:cNvPr id="8" name="矩形标注 7"/>
          <p:cNvSpPr/>
          <p:nvPr/>
        </p:nvSpPr>
        <p:spPr bwMode="auto">
          <a:xfrm>
            <a:off x="490409" y="3093520"/>
            <a:ext cx="2045409" cy="964388"/>
          </a:xfrm>
          <a:prstGeom prst="wedgeRectCallout">
            <a:avLst>
              <a:gd name="adj1" fmla="val 98638"/>
              <a:gd name="adj2" fmla="val -6170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en-US" sz="1400" dirty="0" smtClean="0">
                <a:latin typeface="微软雅黑" pitchFamily="34" charset="-122"/>
                <a:ea typeface="微软雅黑" pitchFamily="34" charset="-122"/>
              </a:rPr>
              <a:t>将</a:t>
            </a:r>
            <a:r>
              <a:rPr lang="en-US" altLang="zh-CN" sz="1400" dirty="0" smtClean="0">
                <a:latin typeface="微软雅黑" pitchFamily="34" charset="-122"/>
                <a:ea typeface="微软雅黑" pitchFamily="34" charset="-122"/>
              </a:rPr>
              <a:t>openPasswordFile()</a:t>
            </a:r>
            <a:r>
              <a:rPr lang="zh-CN" altLang="en-US" sz="1400" dirty="0" smtClean="0">
                <a:latin typeface="微软雅黑" pitchFamily="34" charset="-122"/>
                <a:ea typeface="微软雅黑" pitchFamily="34" charset="-122"/>
              </a:rPr>
              <a:t>方法声明为私有的，防止非信任代码直接访问敏感的口令文件。</a:t>
            </a:r>
            <a:endParaRPr lang="zh-CN" altLang="zh-CN" sz="1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8086725" y="4800600"/>
            <a:ext cx="1057275" cy="827088"/>
          </a:xfrm>
          <a:prstGeom prst="rect">
            <a:avLst/>
          </a:prstGeom>
          <a:noFill/>
        </p:spPr>
        <p:txBody>
          <a:bodyPr/>
          <a:lstStyle/>
          <a:p>
            <a:endParaRPr lang="de-DE" altLang="zh-CN" smtClean="0"/>
          </a:p>
          <a:p>
            <a:r>
              <a:rPr lang="de-DE" altLang="zh-CN" smtClean="0"/>
              <a:t>Page </a:t>
            </a:r>
            <a:fld id="{2BE89693-5417-4574-8004-8D52A6DBD8B2}" type="slidenum">
              <a:rPr lang="de-DE" altLang="zh-CN" smtClean="0"/>
              <a:pPr/>
              <a:t>64</a:t>
            </a:fld>
            <a:endParaRPr lang="en-GB" altLang="zh-CN" smtClean="0"/>
          </a:p>
        </p:txBody>
      </p:sp>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5898" y="1666552"/>
            <a:ext cx="6342869" cy="1618927"/>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400" dirty="0" smtClean="0">
                <a:latin typeface="微软雅黑" pitchFamily="34" charset="-122"/>
                <a:ea typeface="微软雅黑" pitchFamily="34" charset="-122"/>
              </a:rPr>
              <a:t/>
            </a:r>
            <a:br>
              <a:rPr lang="en-US" altLang="zh-CN" sz="4400" dirty="0" smtClean="0">
                <a:latin typeface="微软雅黑" pitchFamily="34" charset="-122"/>
                <a:ea typeface="微软雅黑" pitchFamily="34" charset="-122"/>
              </a:rPr>
            </a:br>
            <a:r>
              <a:rPr lang="en-US" altLang="zh-CN" sz="44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其他</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314" y="213710"/>
            <a:ext cx="8066635" cy="438553"/>
          </a:xfrm>
        </p:spPr>
        <p:txBody>
          <a:bodyPr lIns="68553" tIns="34276" rIns="68553" bIns="34276" anchor="ctr">
            <a:spAutoFit/>
          </a:bodyPr>
          <a:lstStyle/>
          <a:p>
            <a:r>
              <a:rPr lang="zh-CN" altLang="en-US" sz="2400" dirty="0" smtClean="0">
                <a:cs typeface="+mn-cs"/>
              </a:rPr>
              <a:t>使用强随机数</a:t>
            </a:r>
            <a:endParaRPr lang="zh-CN" altLang="en-US" sz="2400" dirty="0">
              <a:cs typeface="+mn-cs"/>
            </a:endParaRPr>
          </a:p>
        </p:txBody>
      </p:sp>
      <p:sp>
        <p:nvSpPr>
          <p:cNvPr id="8" name="矩形 7"/>
          <p:cNvSpPr/>
          <p:nvPr/>
        </p:nvSpPr>
        <p:spPr>
          <a:xfrm>
            <a:off x="4035290" y="2089793"/>
            <a:ext cx="3661691" cy="1384995"/>
          </a:xfrm>
          <a:prstGeom prst="rect">
            <a:avLst/>
          </a:prstGeom>
          <a:ln>
            <a:solidFill>
              <a:schemeClr val="accent2"/>
            </a:solidFill>
          </a:ln>
        </p:spPr>
        <p:txBody>
          <a:bodyPr wrap="square">
            <a:spAutoFit/>
          </a:bodyPr>
          <a:lstStyle/>
          <a:p>
            <a:pPr marL="0" lvl="2" indent="174625">
              <a:lnSpc>
                <a:spcPct val="120000"/>
              </a:lnSpc>
              <a:buClr>
                <a:srgbClr val="777777"/>
              </a:buClr>
              <a:buSzPct val="60000"/>
              <a:buFont typeface="Wingdings" pitchFamily="2" charset="2"/>
              <a:buChar char="p"/>
            </a:pPr>
            <a:r>
              <a:rPr lang="en-US" altLang="zh-CN" sz="1400" dirty="0" smtClean="0">
                <a:latin typeface="微软雅黑" pitchFamily="34" charset="-122"/>
                <a:ea typeface="微软雅黑" pitchFamily="34" charset="-122"/>
                <a:cs typeface="Courier New" pitchFamily="49" charset="0"/>
              </a:rPr>
              <a:t>Session</a:t>
            </a:r>
            <a:r>
              <a:rPr lang="zh-CN" altLang="en-US" sz="1400" dirty="0" smtClean="0">
                <a:latin typeface="微软雅黑" pitchFamily="34" charset="-122"/>
                <a:ea typeface="微软雅黑" pitchFamily="34" charset="-122"/>
                <a:cs typeface="Courier New" pitchFamily="49" charset="0"/>
              </a:rPr>
              <a:t>被伪造</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挑战算法或安全密钥被破解</a:t>
            </a:r>
            <a:r>
              <a:rPr lang="en-US" altLang="zh-CN" sz="1400" dirty="0" smtClean="0">
                <a:latin typeface="微软雅黑" pitchFamily="34" charset="-122"/>
                <a:ea typeface="微软雅黑" pitchFamily="34" charset="-122"/>
                <a:cs typeface="Courier New" pitchFamily="49" charset="0"/>
              </a:rPr>
              <a:t>,</a:t>
            </a:r>
            <a:r>
              <a:rPr lang="zh-CN" altLang="en-US" sz="1400" dirty="0" smtClean="0">
                <a:latin typeface="微软雅黑" pitchFamily="34" charset="-122"/>
                <a:ea typeface="微软雅黑" pitchFamily="34" charset="-122"/>
                <a:cs typeface="Courier New" pitchFamily="49" charset="0"/>
              </a:rPr>
              <a:t>安全验证失效</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验证</a:t>
            </a:r>
            <a:r>
              <a:rPr lang="zh-CN" altLang="en-US" sz="1400" dirty="0" smtClean="0">
                <a:latin typeface="微软雅黑" pitchFamily="34" charset="-122"/>
                <a:ea typeface="微软雅黑" pitchFamily="34" charset="-122"/>
                <a:cs typeface="Courier New" pitchFamily="49" charset="0"/>
              </a:rPr>
              <a:t>码可预知，账号密码被暴力破解</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敏感数据文件未授权访问</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en-US" sz="1400" dirty="0" smtClean="0">
                <a:latin typeface="微软雅黑" pitchFamily="34" charset="-122"/>
                <a:ea typeface="微软雅黑" pitchFamily="34" charset="-122"/>
                <a:cs typeface="Courier New" pitchFamily="49" charset="0"/>
              </a:rPr>
              <a:t>密钥被窃取</a:t>
            </a:r>
            <a:endParaRPr lang="en-US" altLang="zh-CN" sz="1400" dirty="0" smtClean="0">
              <a:latin typeface="微软雅黑" pitchFamily="34" charset="-122"/>
              <a:ea typeface="微软雅黑" pitchFamily="34" charset="-122"/>
              <a:cs typeface="Courier New" pitchFamily="49" charset="0"/>
            </a:endParaRPr>
          </a:p>
        </p:txBody>
      </p:sp>
      <p:sp>
        <p:nvSpPr>
          <p:cNvPr id="9" name="矩形 8"/>
          <p:cNvSpPr/>
          <p:nvPr/>
        </p:nvSpPr>
        <p:spPr>
          <a:xfrm>
            <a:off x="441769" y="1070077"/>
            <a:ext cx="5607339" cy="683264"/>
          </a:xfrm>
          <a:prstGeom prst="rect">
            <a:avLst/>
          </a:prstGeom>
        </p:spPr>
        <p:txBody>
          <a:bodyPr wrap="square">
            <a:spAutoFit/>
          </a:bodyPr>
          <a:lstStyle/>
          <a:p>
            <a:pPr marL="0" lvl="2">
              <a:lnSpc>
                <a:spcPct val="120000"/>
              </a:lnSpc>
              <a:buClr>
                <a:srgbClr val="777777"/>
              </a:buClr>
              <a:buSzPct val="60000"/>
            </a:pPr>
            <a:r>
              <a:rPr lang="zh-CN" altLang="en-US" sz="1600" dirty="0" smtClean="0">
                <a:latin typeface="微软雅黑" pitchFamily="34" charset="-122"/>
                <a:ea typeface="微软雅黑" pitchFamily="34" charset="-122"/>
              </a:rPr>
              <a:t>伪随机数易被攻击者破解而找到其数序生成规律，伪随机数不能用于安全敏感应用，</a:t>
            </a:r>
            <a:r>
              <a:rPr lang="zh-CN" altLang="en-US" sz="1600" dirty="0" smtClean="0">
                <a:latin typeface="微软雅黑" pitchFamily="34" charset="-122"/>
                <a:ea typeface="微软雅黑" pitchFamily="34" charset="-122"/>
                <a:cs typeface="Courier New" pitchFamily="49" charset="0"/>
              </a:rPr>
              <a:t>常见安全敏感应用：</a:t>
            </a:r>
            <a:endParaRPr lang="en-US" altLang="zh-CN" sz="1600" dirty="0" smtClean="0">
              <a:latin typeface="微软雅黑" pitchFamily="34" charset="-122"/>
              <a:ea typeface="微软雅黑" pitchFamily="34" charset="-122"/>
              <a:cs typeface="Courier New" pitchFamily="49" charset="0"/>
            </a:endParaRPr>
          </a:p>
        </p:txBody>
      </p:sp>
      <p:sp>
        <p:nvSpPr>
          <p:cNvPr id="10" name="TextBox 9"/>
          <p:cNvSpPr txBox="1"/>
          <p:nvPr/>
        </p:nvSpPr>
        <p:spPr>
          <a:xfrm>
            <a:off x="588302" y="2091048"/>
            <a:ext cx="2492881" cy="1384995"/>
          </a:xfrm>
          <a:prstGeom prst="rect">
            <a:avLst/>
          </a:prstGeom>
          <a:noFill/>
          <a:ln>
            <a:solidFill>
              <a:schemeClr val="accent2"/>
            </a:solidFill>
          </a:ln>
        </p:spPr>
        <p:txBody>
          <a:bodyPr wrap="square" rtlCol="0">
            <a:spAutoFit/>
          </a:bodyPr>
          <a:lstStyle/>
          <a:p>
            <a:pPr marL="0" lvl="2" indent="174625">
              <a:lnSpc>
                <a:spcPct val="120000"/>
              </a:lnSpc>
              <a:buClr>
                <a:srgbClr val="777777"/>
              </a:buClr>
              <a:buSzPct val="60000"/>
              <a:buFont typeface="Wingdings" pitchFamily="2" charset="2"/>
              <a:buChar char="p"/>
            </a:pPr>
            <a:r>
              <a:rPr lang="en-US" altLang="zh-CN" sz="1400" dirty="0" smtClean="0">
                <a:latin typeface="微软雅黑" pitchFamily="34" charset="-122"/>
                <a:ea typeface="微软雅黑" pitchFamily="34" charset="-122"/>
                <a:cs typeface="Courier New" pitchFamily="49" charset="0"/>
              </a:rPr>
              <a:t>SessionID</a:t>
            </a:r>
            <a:r>
              <a:rPr lang="zh-CN" altLang="zh-CN" sz="1400" dirty="0" smtClean="0">
                <a:latin typeface="微软雅黑" pitchFamily="34" charset="-122"/>
                <a:ea typeface="微软雅黑" pitchFamily="34" charset="-122"/>
                <a:cs typeface="Courier New" pitchFamily="49" charset="0"/>
              </a:rPr>
              <a:t>的生成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挑战算法中的随机数生成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验证码的随机数生成</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生成</a:t>
            </a:r>
            <a:r>
              <a:rPr lang="zh-CN" altLang="en-US" sz="1400" dirty="0" smtClean="0">
                <a:latin typeface="微软雅黑" pitchFamily="34" charset="-122"/>
                <a:ea typeface="微软雅黑" pitchFamily="34" charset="-122"/>
                <a:cs typeface="Courier New" pitchFamily="49" charset="0"/>
              </a:rPr>
              <a:t>重要随机文件的文件名</a:t>
            </a:r>
            <a:endParaRPr lang="en-US" altLang="zh-CN" sz="1400" dirty="0" smtClean="0">
              <a:latin typeface="微软雅黑" pitchFamily="34" charset="-122"/>
              <a:ea typeface="微软雅黑" pitchFamily="34" charset="-122"/>
              <a:cs typeface="Courier New" pitchFamily="49" charset="0"/>
            </a:endParaRPr>
          </a:p>
          <a:p>
            <a:pPr marL="0" lvl="2" indent="174625">
              <a:lnSpc>
                <a:spcPct val="120000"/>
              </a:lnSpc>
              <a:buClr>
                <a:srgbClr val="777777"/>
              </a:buClr>
              <a:buSzPct val="60000"/>
              <a:buFont typeface="Wingdings" pitchFamily="2" charset="2"/>
              <a:buChar char="p"/>
            </a:pPr>
            <a:r>
              <a:rPr lang="zh-CN" altLang="zh-CN" sz="1400" dirty="0" smtClean="0">
                <a:latin typeface="微软雅黑" pitchFamily="34" charset="-122"/>
                <a:ea typeface="微软雅黑" pitchFamily="34" charset="-122"/>
                <a:cs typeface="Courier New" pitchFamily="49" charset="0"/>
              </a:rPr>
              <a:t>生成密钥相关的随机数生成</a:t>
            </a:r>
            <a:endParaRPr lang="en-US" altLang="zh-CN" sz="1400" dirty="0" smtClean="0">
              <a:latin typeface="微软雅黑" pitchFamily="34" charset="-122"/>
              <a:ea typeface="微软雅黑" pitchFamily="34" charset="-122"/>
              <a:cs typeface="Courier New" pitchFamily="49" charset="0"/>
            </a:endParaRPr>
          </a:p>
        </p:txBody>
      </p:sp>
      <p:pic>
        <p:nvPicPr>
          <p:cNvPr id="13" name="Picture 9" descr="http://t3.gstatic.com/images?q=tbn:ANd9GcSdCYnHD_fc2jfYlD_88-_ynCGmfp5SUEOxusJHtTjAoDAUUoLtiw"/>
          <p:cNvPicPr>
            <a:picLocks noChangeAspect="1" noChangeArrowheads="1"/>
          </p:cNvPicPr>
          <p:nvPr/>
        </p:nvPicPr>
        <p:blipFill>
          <a:blip r:embed="rId3" cstate="print"/>
          <a:srcRect/>
          <a:stretch>
            <a:fillRect/>
          </a:stretch>
        </p:blipFill>
        <p:spPr bwMode="auto">
          <a:xfrm>
            <a:off x="6440993" y="920310"/>
            <a:ext cx="2198182" cy="1021494"/>
          </a:xfrm>
          <a:prstGeom prst="rect">
            <a:avLst/>
          </a:prstGeom>
          <a:noFill/>
        </p:spPr>
      </p:pic>
      <p:sp>
        <p:nvSpPr>
          <p:cNvPr id="14" name="TextBox 13"/>
          <p:cNvSpPr txBox="1"/>
          <p:nvPr/>
        </p:nvSpPr>
        <p:spPr>
          <a:xfrm>
            <a:off x="3081183" y="2301169"/>
            <a:ext cx="954107" cy="461665"/>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不安全随机</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数易导致</a:t>
            </a:r>
            <a:endParaRPr lang="zh-CN" altLang="en-US" sz="1200" dirty="0">
              <a:latin typeface="微软雅黑" pitchFamily="34" charset="-122"/>
              <a:ea typeface="微软雅黑" pitchFamily="34" charset="-122"/>
            </a:endParaRPr>
          </a:p>
        </p:txBody>
      </p:sp>
      <p:cxnSp>
        <p:nvCxnSpPr>
          <p:cNvPr id="16" name="直接箭头连接符 15"/>
          <p:cNvCxnSpPr>
            <a:stCxn id="10" idx="3"/>
            <a:endCxn id="8" idx="1"/>
          </p:cNvCxnSpPr>
          <p:nvPr/>
        </p:nvCxnSpPr>
        <p:spPr bwMode="auto">
          <a:xfrm flipV="1">
            <a:off x="3081183" y="2782291"/>
            <a:ext cx="954107" cy="1255"/>
          </a:xfrm>
          <a:prstGeom prst="straightConnector1">
            <a:avLst/>
          </a:prstGeom>
          <a:noFill/>
          <a:ln>
            <a:solidFill>
              <a:schemeClr val="accent2"/>
            </a:solidFill>
            <a:tailEnd type="arrow"/>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503238" y="3641011"/>
            <a:ext cx="8135937" cy="683264"/>
          </a:xfrm>
          <a:prstGeom prst="rect">
            <a:avLst/>
          </a:prstGeom>
          <a:noFill/>
        </p:spPr>
        <p:txBody>
          <a:bodyPr wrap="square" rtlCol="0">
            <a:spAutoFit/>
          </a:bodyPr>
          <a:lstStyle/>
          <a:p>
            <a:pPr>
              <a:lnSpc>
                <a:spcPct val="120000"/>
              </a:lnSpc>
            </a:pPr>
            <a:r>
              <a:rPr lang="zh-CN" altLang="en-US" sz="1600" dirty="0" smtClean="0">
                <a:latin typeface="微软雅黑" pitchFamily="34" charset="-122"/>
                <a:ea typeface="微软雅黑" pitchFamily="34" charset="-122"/>
              </a:rPr>
              <a:t>对于安全敏感应用，应该使用强随机数，在</a:t>
            </a:r>
            <a:r>
              <a:rPr lang="en-US" altLang="zh-CN" sz="1600" dirty="0" smtClean="0">
                <a:latin typeface="微软雅黑" pitchFamily="34" charset="-122"/>
                <a:ea typeface="微软雅黑" pitchFamily="34" charset="-122"/>
              </a:rPr>
              <a:t>Java</a:t>
            </a:r>
            <a:r>
              <a:rPr lang="zh-CN" altLang="en-US" sz="1600" dirty="0" smtClean="0">
                <a:latin typeface="微软雅黑" pitchFamily="34" charset="-122"/>
                <a:ea typeface="微软雅黑" pitchFamily="34" charset="-122"/>
              </a:rPr>
              <a:t>中使用</a:t>
            </a:r>
            <a:r>
              <a:rPr lang="en-US" altLang="zh-CN" sz="1600" dirty="0" smtClean="0">
                <a:latin typeface="微软雅黑" pitchFamily="34" charset="-122"/>
                <a:ea typeface="微软雅黑" pitchFamily="34" charset="-122"/>
              </a:rPr>
              <a:t>java.security.SecureRandom</a:t>
            </a:r>
            <a:r>
              <a:rPr lang="zh-CN" altLang="en-US" sz="1600" dirty="0" smtClean="0">
                <a:latin typeface="微软雅黑" pitchFamily="34" charset="-122"/>
                <a:ea typeface="微软雅黑" pitchFamily="34" charset="-122"/>
              </a:rPr>
              <a:t>类来生成强随机数，而</a:t>
            </a:r>
            <a:r>
              <a:rPr lang="en-US" altLang="zh-CN" sz="1600" dirty="0" smtClean="0">
                <a:latin typeface="微软雅黑" pitchFamily="34" charset="-122"/>
                <a:ea typeface="微软雅黑" pitchFamily="34" charset="-122"/>
              </a:rPr>
              <a:t>java.util.Random</a:t>
            </a:r>
            <a:r>
              <a:rPr lang="zh-CN" altLang="en-US" sz="1600" dirty="0" smtClean="0">
                <a:latin typeface="微软雅黑" pitchFamily="34" charset="-122"/>
                <a:ea typeface="微软雅黑" pitchFamily="34" charset="-122"/>
              </a:rPr>
              <a:t>只能生成伪随机数。</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33166"/>
            <a:ext cx="8066635" cy="438553"/>
          </a:xfrm>
        </p:spPr>
        <p:txBody>
          <a:bodyPr lIns="68553" tIns="34276" rIns="68553" bIns="34276" anchor="ctr">
            <a:spAutoFit/>
          </a:bodyPr>
          <a:lstStyle/>
          <a:p>
            <a:r>
              <a:rPr lang="zh-CN" altLang="en-US" sz="2400" dirty="0" smtClean="0">
                <a:cs typeface="+mn-cs"/>
              </a:rPr>
              <a:t>业界案例</a:t>
            </a:r>
            <a:r>
              <a:rPr lang="en-US" altLang="zh-CN" sz="2400" dirty="0" smtClean="0">
                <a:cs typeface="+mn-cs"/>
              </a:rPr>
              <a:t>-Jetty</a:t>
            </a:r>
            <a:r>
              <a:rPr lang="zh-CN" altLang="en-US" sz="2400" dirty="0" smtClean="0">
                <a:cs typeface="+mn-cs"/>
              </a:rPr>
              <a:t>使用</a:t>
            </a:r>
            <a:r>
              <a:rPr lang="en-US" altLang="zh-CN" sz="2400" dirty="0" smtClean="0">
                <a:cs typeface="+mn-cs"/>
              </a:rPr>
              <a:t>Random</a:t>
            </a:r>
            <a:r>
              <a:rPr lang="zh-CN" altLang="en-US" sz="2400" dirty="0" smtClean="0">
                <a:cs typeface="+mn-cs"/>
              </a:rPr>
              <a:t>来生成可预测的会话</a:t>
            </a:r>
            <a:r>
              <a:rPr lang="en-US" altLang="zh-CN" sz="2400" dirty="0" smtClean="0">
                <a:cs typeface="+mn-cs"/>
              </a:rPr>
              <a:t>ID</a:t>
            </a:r>
            <a:endParaRPr lang="zh-CN" altLang="en-US" sz="2400" dirty="0">
              <a:cs typeface="+mn-cs"/>
            </a:endParaRPr>
          </a:p>
        </p:txBody>
      </p:sp>
      <p:sp>
        <p:nvSpPr>
          <p:cNvPr id="3" name="内容占位符 2"/>
          <p:cNvSpPr>
            <a:spLocks noGrp="1"/>
          </p:cNvSpPr>
          <p:nvPr>
            <p:ph idx="1"/>
          </p:nvPr>
        </p:nvSpPr>
        <p:spPr>
          <a:xfrm>
            <a:off x="474053" y="867145"/>
            <a:ext cx="8165121" cy="1454226"/>
          </a:xfrm>
        </p:spPr>
        <p:txBody>
          <a:bodyPr wrap="square">
            <a:spAutoFit/>
          </a:bodyPr>
          <a:lstStyle/>
          <a:p>
            <a:pPr marL="0" lvl="2" indent="0">
              <a:lnSpc>
                <a:spcPct val="120000"/>
              </a:lnSpc>
              <a:buClr>
                <a:srgbClr val="777777"/>
              </a:buClr>
              <a:buSzPct val="60000"/>
              <a:buNone/>
            </a:pPr>
            <a:r>
              <a:rPr lang="zh-CN" altLang="en-US" kern="1200" dirty="0" smtClean="0"/>
              <a:t>漏洞描述：</a:t>
            </a:r>
            <a:r>
              <a:rPr lang="en-US" altLang="zh-CN" kern="1200" dirty="0" smtClean="0"/>
              <a:t>Jetty HTTP Server</a:t>
            </a:r>
            <a:r>
              <a:rPr lang="zh-CN" altLang="en-US" kern="1200" dirty="0" smtClean="0"/>
              <a:t>在</a:t>
            </a:r>
            <a:r>
              <a:rPr lang="en-US" altLang="zh-CN" kern="1200" dirty="0" smtClean="0"/>
              <a:t>4.2.27</a:t>
            </a:r>
            <a:r>
              <a:rPr lang="zh-CN" altLang="en-US" kern="1200" dirty="0" smtClean="0"/>
              <a:t>，</a:t>
            </a:r>
            <a:r>
              <a:rPr lang="en-US" altLang="zh-CN" kern="1200" dirty="0" smtClean="0"/>
              <a:t>5.1</a:t>
            </a:r>
            <a:r>
              <a:rPr lang="zh-CN" altLang="en-US" kern="1200" dirty="0" smtClean="0"/>
              <a:t>至</a:t>
            </a:r>
            <a:r>
              <a:rPr lang="en-US" altLang="zh-CN" kern="1200" dirty="0" smtClean="0"/>
              <a:t>5.1.12</a:t>
            </a:r>
            <a:r>
              <a:rPr lang="zh-CN" altLang="en-US" kern="1200" dirty="0" smtClean="0"/>
              <a:t>，</a:t>
            </a:r>
            <a:r>
              <a:rPr lang="en-US" altLang="zh-CN" kern="1200" dirty="0" smtClean="0"/>
              <a:t>6.0</a:t>
            </a:r>
            <a:r>
              <a:rPr lang="zh-CN" altLang="en-US" kern="1200" dirty="0" smtClean="0"/>
              <a:t>至</a:t>
            </a:r>
            <a:r>
              <a:rPr lang="en-US" altLang="zh-CN" kern="1200" dirty="0" smtClean="0"/>
              <a:t>6.0.2</a:t>
            </a:r>
            <a:r>
              <a:rPr lang="zh-CN" altLang="en-US" kern="1200" dirty="0" smtClean="0"/>
              <a:t>，以及</a:t>
            </a:r>
            <a:r>
              <a:rPr lang="en-US" altLang="zh-CN" kern="1200" dirty="0" smtClean="0"/>
              <a:t>6.1</a:t>
            </a:r>
            <a:r>
              <a:rPr lang="zh-CN" altLang="en-US" kern="1200" dirty="0" smtClean="0"/>
              <a:t>至</a:t>
            </a:r>
            <a:r>
              <a:rPr lang="en-US" altLang="zh-CN" kern="1200" dirty="0" smtClean="0"/>
              <a:t>6.1.3</a:t>
            </a:r>
            <a:r>
              <a:rPr lang="zh-CN" altLang="en-US" kern="1200" dirty="0" smtClean="0"/>
              <a:t>使用</a:t>
            </a:r>
            <a:r>
              <a:rPr lang="en-US" altLang="zh-CN" kern="1200" dirty="0" smtClean="0"/>
              <a:t>java.util.Random</a:t>
            </a:r>
            <a:r>
              <a:rPr lang="zh-CN" altLang="en-US" kern="1200" dirty="0" smtClean="0"/>
              <a:t>来生成可预测的会话</a:t>
            </a:r>
            <a:r>
              <a:rPr lang="en-US" altLang="zh-CN" kern="1200" dirty="0" smtClean="0"/>
              <a:t>ID</a:t>
            </a:r>
            <a:r>
              <a:rPr lang="zh-CN" altLang="en-US" kern="1200" dirty="0" smtClean="0"/>
              <a:t>。攻击者通过暴力的方式猜出会话</a:t>
            </a:r>
            <a:r>
              <a:rPr lang="en-US" altLang="zh-CN" kern="1200" dirty="0" smtClean="0"/>
              <a:t>ID</a:t>
            </a:r>
            <a:r>
              <a:rPr lang="zh-CN" altLang="en-US" kern="1200" dirty="0" smtClean="0"/>
              <a:t>，绕过认证，并可能实施跨站请求伪造攻击。</a:t>
            </a:r>
            <a:endParaRPr lang="en-US" altLang="zh-CN" kern="1200" dirty="0" smtClean="0"/>
          </a:p>
          <a:p>
            <a:pPr marL="0" lvl="2" indent="0">
              <a:lnSpc>
                <a:spcPct val="120000"/>
              </a:lnSpc>
              <a:buClr>
                <a:srgbClr val="777777"/>
              </a:buClr>
              <a:buSzPct val="60000"/>
              <a:buNone/>
            </a:pPr>
            <a:r>
              <a:rPr lang="zh-CN" altLang="en-US" kern="1200" dirty="0" smtClean="0"/>
              <a:t>主要影响：非授权访问，破坏机密性、完整性、可用性，信息暴露，拒绝服务</a:t>
            </a:r>
            <a:endParaRPr lang="zh-CN" altLang="en-US" kern="1200" dirty="0"/>
          </a:p>
        </p:txBody>
      </p:sp>
      <p:pic>
        <p:nvPicPr>
          <p:cNvPr id="514049" name="Picture 1"/>
          <p:cNvPicPr>
            <a:picLocks noChangeAspect="1" noChangeArrowheads="1"/>
          </p:cNvPicPr>
          <p:nvPr/>
        </p:nvPicPr>
        <p:blipFill>
          <a:blip r:embed="rId3" cstate="print"/>
          <a:srcRect/>
          <a:stretch>
            <a:fillRect/>
          </a:stretch>
        </p:blipFill>
        <p:spPr bwMode="auto">
          <a:xfrm>
            <a:off x="746430" y="2347987"/>
            <a:ext cx="7632700" cy="2106644"/>
          </a:xfrm>
          <a:prstGeom prst="rect">
            <a:avLst/>
          </a:prstGeom>
          <a:noFill/>
          <a:ln w="9525">
            <a:noFill/>
            <a:miter lim="800000"/>
            <a:headEnd/>
            <a:tailEnd/>
          </a:ln>
        </p:spPr>
      </p:pic>
      <p:pic>
        <p:nvPicPr>
          <p:cNvPr id="692226" name="Picture 2" descr="http://t1.gstatic.com/images?q=tbn:ANd9GcTrrLjfh3vyA5Q11tO1k-axI6Z9YfYP2jpe404zW3uOqTk7sxo0"/>
          <p:cNvPicPr>
            <a:picLocks noChangeAspect="1" noChangeArrowheads="1"/>
          </p:cNvPicPr>
          <p:nvPr/>
        </p:nvPicPr>
        <p:blipFill>
          <a:blip r:embed="rId4" cstate="print"/>
          <a:srcRect/>
          <a:stretch>
            <a:fillRect/>
          </a:stretch>
        </p:blipFill>
        <p:spPr bwMode="auto">
          <a:xfrm>
            <a:off x="5426372" y="2469539"/>
            <a:ext cx="2952254" cy="486054"/>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13710"/>
            <a:ext cx="8066635" cy="438553"/>
          </a:xfrm>
        </p:spPr>
        <p:txBody>
          <a:bodyPr lIns="68553" tIns="34276" rIns="68553" bIns="34276" anchor="ctr">
            <a:spAutoFit/>
          </a:bodyPr>
          <a:lstStyle/>
          <a:p>
            <a:r>
              <a:rPr lang="zh-CN" altLang="en-US" sz="2400" dirty="0" smtClean="0">
                <a:cs typeface="+mn-cs"/>
              </a:rPr>
              <a:t>正反示例</a:t>
            </a:r>
          </a:p>
        </p:txBody>
      </p:sp>
      <p:sp>
        <p:nvSpPr>
          <p:cNvPr id="86017" name="Rectangle 1"/>
          <p:cNvSpPr>
            <a:spLocks noChangeArrowheads="1"/>
          </p:cNvSpPr>
          <p:nvPr/>
        </p:nvSpPr>
        <p:spPr bwMode="auto">
          <a:xfrm>
            <a:off x="503238" y="1158885"/>
            <a:ext cx="4088217" cy="2308324"/>
          </a:xfrm>
          <a:prstGeom prst="rect">
            <a:avLst/>
          </a:prstGeom>
          <a:solidFill>
            <a:srgbClr val="D9D9D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错误示例</a:t>
            </a:r>
            <a:endParaRPr lang="en-US" altLang="zh-CN" sz="1200" dirty="0" smtClean="0">
              <a:solidFill>
                <a:srgbClr val="000000"/>
              </a:solidFill>
              <a:latin typeface="微软雅黑" pitchFamily="34" charset="-122"/>
              <a:ea typeface="微软雅黑" pitchFamily="34" charset="-122"/>
              <a:cs typeface="Courier New" pitchFamily="49" charset="0"/>
            </a:endParaRPr>
          </a:p>
          <a:p>
            <a:r>
              <a:rPr lang="en-US" altLang="zh-CN" sz="1200" dirty="0" smtClean="0">
                <a:solidFill>
                  <a:srgbClr val="000000"/>
                </a:solidFill>
                <a:latin typeface="微软雅黑" pitchFamily="34" charset="-122"/>
                <a:ea typeface="微软雅黑" pitchFamily="34" charset="-122"/>
                <a:cs typeface="Courier New" pitchFamily="49" charset="0"/>
              </a:rPr>
              <a:t>Import java.util.Random;</a:t>
            </a:r>
          </a:p>
          <a:p>
            <a:r>
              <a:rPr lang="en-US" altLang="zh-CN" sz="1200" dirty="0" smtClean="0">
                <a:solidFill>
                  <a:srgbClr val="3F7F5F"/>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Random number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Random(123L);</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 = 0; i &lt; 20; i++)</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 Generate random integer in the range [0, 20]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dirty="0" smtClean="0">
                <a:ln>
                  <a:noFill/>
                </a:ln>
                <a:solidFill>
                  <a:srgbClr val="7F0055"/>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n = number.nextInt(21);</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System.</a:t>
            </a:r>
            <a:r>
              <a:rPr kumimoji="0" lang="en-US" altLang="zh-CN" sz="1200" b="0" i="1"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out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.println(n);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6018" name="Rectangle 2"/>
          <p:cNvSpPr>
            <a:spLocks noChangeArrowheads="1"/>
          </p:cNvSpPr>
          <p:nvPr/>
        </p:nvSpPr>
        <p:spPr bwMode="auto">
          <a:xfrm>
            <a:off x="4708930" y="1157103"/>
            <a:ext cx="4016677" cy="3231654"/>
          </a:xfrm>
          <a:prstGeom prst="rect">
            <a:avLst/>
          </a:prstGeom>
          <a:solidFill>
            <a:srgbClr val="D9D9D9"/>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latinLnBrk="0" hangingPunct="1">
              <a:lnSpc>
                <a:spcPct val="100000"/>
              </a:lnSpc>
              <a:buClrTx/>
              <a:buSzTx/>
              <a:buFontTx/>
              <a:buNone/>
              <a:tabLst/>
            </a:pPr>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正确示例</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import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java.security.NoSuchAlgorithmException;</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import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java.security.SecureRandom;</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static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main(String args[]){</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try</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SecureRandom number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b="1" dirty="0" smtClean="0">
                <a:solidFill>
                  <a:srgbClr val="000000"/>
                </a:solidFill>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SecureRandom.</a:t>
            </a:r>
            <a:r>
              <a:rPr kumimoji="0" lang="en-US" altLang="zh-CN" sz="1200" b="1" i="1"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getInstance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kumimoji="0" lang="en-US" altLang="zh-CN" sz="1200" b="1" i="0" u="none" strike="noStrike" cap="none" normalizeH="0" baseline="0" dirty="0" smtClean="0">
                <a:ln>
                  <a:noFill/>
                </a:ln>
                <a:solidFill>
                  <a:srgbClr val="2A00FF"/>
                </a:solidFill>
                <a:effectLst/>
                <a:latin typeface="微软雅黑" pitchFamily="34" charset="-122"/>
                <a:ea typeface="微软雅黑" pitchFamily="34" charset="-122"/>
                <a:cs typeface="Courier New" pitchFamily="49" charset="0"/>
              </a:rPr>
              <a:t>"SHA1PRNG"</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Generate 20 integers 0..20</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for</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int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i = 0; i &lt; 20; i++)</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System.</a:t>
            </a:r>
            <a:r>
              <a:rPr kumimoji="0" lang="en-US" altLang="zh-CN" sz="1200" b="0" i="1"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out</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.println(number.nextInt(21));</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catch</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(NoSuchAlgorithmException nsae){</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3F7F5F"/>
                </a:solidFill>
                <a:effectLst/>
                <a:latin typeface="微软雅黑" pitchFamily="34" charset="-122"/>
                <a:ea typeface="微软雅黑" pitchFamily="34" charset="-122"/>
                <a:cs typeface="Courier New" pitchFamily="49" charset="0"/>
              </a:rPr>
              <a:t>// Forward to handler</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Rectangle 3"/>
          <p:cNvSpPr txBox="1">
            <a:spLocks noChangeArrowheads="1"/>
          </p:cNvSpPr>
          <p:nvPr/>
        </p:nvSpPr>
        <p:spPr bwMode="auto">
          <a:xfrm>
            <a:off x="373674" y="779223"/>
            <a:ext cx="4924796" cy="382544"/>
          </a:xfrm>
          <a:prstGeom prst="rect">
            <a:avLst/>
          </a:prstGeom>
          <a:noFill/>
          <a:ln w="9525">
            <a:noFill/>
            <a:miter lim="800000"/>
            <a:headEnd/>
            <a:tailEnd/>
          </a:ln>
        </p:spPr>
        <p:txBody>
          <a:bodyPr vert="horz" wrap="square" lIns="80142" tIns="40070" rIns="80142" bIns="40070" numCol="1" anchor="t" anchorCtr="0" compatLnSpc="1">
            <a:prstTxWarp prst="textNoShape">
              <a:avLst/>
            </a:prstTxWarp>
            <a:spAutoFit/>
          </a:bodyPr>
          <a:lstStyle/>
          <a:p>
            <a:pPr>
              <a:lnSpc>
                <a:spcPct val="140000"/>
              </a:lnSpc>
              <a:buClr>
                <a:srgbClr val="777777"/>
              </a:buClr>
              <a:buSzPct val="60000"/>
              <a:defRPr/>
            </a:pPr>
            <a:r>
              <a:rPr lang="en-US" altLang="zh-CN" sz="1400" kern="0" dirty="0" smtClean="0">
                <a:solidFill>
                  <a:srgbClr val="000000"/>
                </a:solidFill>
                <a:latin typeface="微软雅黑" pitchFamily="34" charset="-122"/>
                <a:ea typeface="微软雅黑" pitchFamily="34" charset="-122"/>
                <a:cs typeface="Courier New" pitchFamily="49" charset="0"/>
              </a:rPr>
              <a:t>【</a:t>
            </a:r>
            <a:r>
              <a:rPr lang="zh-CN" altLang="en-US" sz="1400" b="1" kern="0" dirty="0" smtClean="0">
                <a:solidFill>
                  <a:srgbClr val="000000"/>
                </a:solidFill>
                <a:latin typeface="微软雅黑" pitchFamily="34" charset="-122"/>
                <a:ea typeface="微软雅黑" pitchFamily="34" charset="-122"/>
                <a:cs typeface="Courier New" pitchFamily="49" charset="0"/>
              </a:rPr>
              <a:t>问题描述</a:t>
            </a:r>
            <a:r>
              <a:rPr lang="en-US" altLang="zh-CN" sz="1400" kern="0" dirty="0" smtClean="0">
                <a:solidFill>
                  <a:srgbClr val="000000"/>
                </a:solidFill>
                <a:latin typeface="微软雅黑" pitchFamily="34" charset="-122"/>
                <a:ea typeface="微软雅黑" pitchFamily="34" charset="-122"/>
                <a:cs typeface="Courier New" pitchFamily="49" charset="0"/>
              </a:rPr>
              <a:t>】</a:t>
            </a:r>
            <a:r>
              <a:rPr lang="en-US" altLang="zh-CN" sz="1400" dirty="0" smtClean="0">
                <a:latin typeface="微软雅黑" pitchFamily="34" charset="-122"/>
                <a:ea typeface="微软雅黑" pitchFamily="34" charset="-122"/>
              </a:rPr>
              <a:t>java.util.Random</a:t>
            </a:r>
            <a:r>
              <a:rPr lang="zh-CN" altLang="en-US" sz="1400" dirty="0" smtClean="0">
                <a:latin typeface="微软雅黑" pitchFamily="34" charset="-122"/>
                <a:ea typeface="微软雅黑" pitchFamily="34" charset="-122"/>
              </a:rPr>
              <a:t>只是一个伪随机数生成器。</a:t>
            </a:r>
            <a:endParaRPr lang="zh-CN" altLang="en-US" sz="1400" kern="0" dirty="0" smtClean="0">
              <a:solidFill>
                <a:srgbClr val="000000"/>
              </a:solidFill>
              <a:latin typeface="微软雅黑" pitchFamily="34" charset="-122"/>
              <a:ea typeface="微软雅黑" pitchFamily="34" charset="-122"/>
              <a:cs typeface="Courier New" pitchFamily="49" charset="0"/>
            </a:endParaRPr>
          </a:p>
        </p:txBody>
      </p:sp>
      <p:sp>
        <p:nvSpPr>
          <p:cNvPr id="9" name="矩形标注 8"/>
          <p:cNvSpPr/>
          <p:nvPr/>
        </p:nvSpPr>
        <p:spPr bwMode="auto">
          <a:xfrm>
            <a:off x="1193902" y="3671189"/>
            <a:ext cx="2506228" cy="826851"/>
          </a:xfrm>
          <a:prstGeom prst="wedgeRectCallout">
            <a:avLst>
              <a:gd name="adj1" fmla="val 117720"/>
              <a:gd name="adj2" fmla="val -19733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defTabSz="877888" eaLnBrk="0" hangingPunct="0"/>
            <a:r>
              <a:rPr lang="zh-CN" altLang="en-US" sz="1400" dirty="0" smtClean="0">
                <a:latin typeface="微软雅黑" pitchFamily="34" charset="-122"/>
                <a:ea typeface="微软雅黑" pitchFamily="34" charset="-122"/>
              </a:rPr>
              <a:t>在安全敏感的应用中应该使用</a:t>
            </a:r>
            <a:r>
              <a:rPr lang="en-US" altLang="zh-CN" sz="1400" dirty="0" smtClean="0">
                <a:latin typeface="微软雅黑" pitchFamily="34" charset="-122"/>
                <a:ea typeface="微软雅黑" pitchFamily="34" charset="-122"/>
              </a:rPr>
              <a:t>java.security.SecureRandom</a:t>
            </a:r>
            <a:r>
              <a:rPr lang="zh-CN" altLang="en-US" sz="1400" dirty="0" smtClean="0">
                <a:latin typeface="微软雅黑" pitchFamily="34" charset="-122"/>
                <a:ea typeface="微软雅黑" pitchFamily="34" charset="-122"/>
              </a:rPr>
              <a:t>类来生成强随机数</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238" y="1833927"/>
            <a:ext cx="6342869" cy="1102519"/>
          </a:xfrm>
        </p:spPr>
        <p:txBody>
          <a:bodyPr/>
          <a:lstStyle/>
          <a:p>
            <a:r>
              <a:rPr lang="en-US" altLang="zh-CN" sz="4400" dirty="0" smtClean="0">
                <a:latin typeface="微软雅黑" pitchFamily="34" charset="-122"/>
                <a:ea typeface="微软雅黑" pitchFamily="34" charset="-122"/>
              </a:rPr>
              <a:t>Java</a:t>
            </a:r>
            <a:r>
              <a:rPr lang="zh-CN" altLang="en-US" sz="4400" dirty="0" smtClean="0">
                <a:latin typeface="微软雅黑" pitchFamily="34" charset="-122"/>
                <a:ea typeface="微软雅黑" pitchFamily="34" charset="-122"/>
              </a:rPr>
              <a:t>安全编码</a:t>
            </a:r>
            <a:r>
              <a:rPr lang="en-US" altLang="zh-CN" sz="4000" dirty="0" smtClean="0">
                <a:latin typeface="微软雅黑" pitchFamily="34" charset="-122"/>
                <a:ea typeface="微软雅黑" pitchFamily="34" charset="-122"/>
              </a:rPr>
              <a:t/>
            </a:r>
            <a:br>
              <a:rPr lang="en-US" altLang="zh-CN" sz="4000" dirty="0" smtClean="0">
                <a:latin typeface="微软雅黑" pitchFamily="34" charset="-122"/>
                <a:ea typeface="微软雅黑" pitchFamily="34" charset="-122"/>
              </a:rPr>
            </a:br>
            <a:r>
              <a:rPr lang="en-US" altLang="zh-CN" sz="4000" dirty="0" smtClean="0">
                <a:latin typeface="微软雅黑" pitchFamily="34" charset="-122"/>
                <a:ea typeface="微软雅黑" pitchFamily="34" charset="-122"/>
              </a:rPr>
              <a:t>                      </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数据校验</a:t>
            </a:r>
            <a:endParaRPr lang="en-US" altLang="zh-CN" sz="2800" dirty="0">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42" y="223438"/>
            <a:ext cx="8066635" cy="438553"/>
          </a:xfrm>
        </p:spPr>
        <p:txBody>
          <a:bodyPr lIns="68553" tIns="34276" rIns="68553" bIns="34276" anchor="ctr">
            <a:spAutoFit/>
          </a:bodyPr>
          <a:lstStyle/>
          <a:p>
            <a:r>
              <a:rPr lang="zh-CN" altLang="en-US" sz="2400" dirty="0" smtClean="0">
                <a:cs typeface="+mn-cs"/>
              </a:rPr>
              <a:t>防止将锁暴露给非信任代码</a:t>
            </a:r>
            <a:endParaRPr lang="zh-CN" altLang="en-US" sz="2400" dirty="0">
              <a:cs typeface="+mn-cs"/>
            </a:endParaRPr>
          </a:p>
        </p:txBody>
      </p:sp>
      <p:sp>
        <p:nvSpPr>
          <p:cNvPr id="3" name="内容占位符 2"/>
          <p:cNvSpPr>
            <a:spLocks noGrp="1"/>
          </p:cNvSpPr>
          <p:nvPr>
            <p:ph idx="1"/>
          </p:nvPr>
        </p:nvSpPr>
        <p:spPr>
          <a:xfrm>
            <a:off x="503238" y="1164499"/>
            <a:ext cx="7632700" cy="3282419"/>
          </a:xfrm>
        </p:spPr>
        <p:txBody>
          <a:bodyPr>
            <a:spAutoFit/>
          </a:bodyPr>
          <a:lstStyle/>
          <a:p>
            <a:pPr marL="174625" lvl="2" indent="-174625">
              <a:lnSpc>
                <a:spcPct val="120000"/>
              </a:lnSpc>
              <a:buClr>
                <a:srgbClr val="777777"/>
              </a:buClr>
              <a:buSzPct val="60000"/>
              <a:buFont typeface="Wingdings" pitchFamily="2" charset="2"/>
              <a:buChar char="l"/>
            </a:pPr>
            <a:r>
              <a:rPr lang="zh-CN" altLang="zh-CN" dirty="0" smtClean="0"/>
              <a:t>有两种方法来对共享变量的访问做同步：同步方法和同步块。</a:t>
            </a:r>
            <a:r>
              <a:rPr lang="zh-CN" altLang="en-US" dirty="0" smtClean="0"/>
              <a:t>声明为</a:t>
            </a:r>
            <a:r>
              <a:rPr lang="zh-CN" altLang="zh-CN" dirty="0" smtClean="0"/>
              <a:t>同步的方法以及在</a:t>
            </a:r>
            <a:r>
              <a:rPr lang="en-US" altLang="zh-CN" dirty="0" smtClean="0"/>
              <a:t>this</a:t>
            </a:r>
            <a:r>
              <a:rPr lang="zh-CN" altLang="zh-CN" dirty="0" smtClean="0"/>
              <a:t>引用上的同步块都使用对象自身的锁（隐式锁）。</a:t>
            </a:r>
            <a:endParaRPr lang="en-US" altLang="zh-CN" dirty="0" smtClean="0"/>
          </a:p>
          <a:p>
            <a:pPr marL="174625" lvl="2" indent="-174625">
              <a:lnSpc>
                <a:spcPct val="120000"/>
              </a:lnSpc>
              <a:buClr>
                <a:srgbClr val="777777"/>
              </a:buClr>
              <a:buSzPct val="60000"/>
              <a:buFont typeface="Wingdings" pitchFamily="2" charset="2"/>
              <a:buChar char="l"/>
            </a:pPr>
            <a:endParaRPr lang="en-US" altLang="zh-CN" dirty="0" smtClean="0"/>
          </a:p>
          <a:p>
            <a:pPr marL="174625" lvl="2" indent="-174625">
              <a:lnSpc>
                <a:spcPct val="120000"/>
              </a:lnSpc>
              <a:buClr>
                <a:srgbClr val="777777"/>
              </a:buClr>
              <a:buSzPct val="60000"/>
              <a:buFont typeface="Wingdings" pitchFamily="2" charset="2"/>
              <a:buChar char="l"/>
            </a:pPr>
            <a:r>
              <a:rPr lang="zh-CN" altLang="en-US" dirty="0" smtClean="0"/>
              <a:t>攻击</a:t>
            </a:r>
            <a:r>
              <a:rPr lang="zh-CN" altLang="zh-CN" dirty="0" smtClean="0"/>
              <a:t>者可以通过获取一个可访问类对象的隐式锁并无限期持有来该锁来触发条件竞争与死锁，进而引起拒绝服务（</a:t>
            </a:r>
            <a:r>
              <a:rPr lang="en-US" altLang="zh-CN" dirty="0" err="1" smtClean="0"/>
              <a:t>DoS</a:t>
            </a:r>
            <a:r>
              <a:rPr lang="zh-CN" altLang="zh-CN" dirty="0" smtClean="0"/>
              <a:t>）。</a:t>
            </a:r>
            <a:endParaRPr lang="en-US" altLang="zh-CN" dirty="0" smtClean="0"/>
          </a:p>
          <a:p>
            <a:pPr marL="174625" lvl="2" indent="-174625">
              <a:lnSpc>
                <a:spcPct val="120000"/>
              </a:lnSpc>
              <a:buClr>
                <a:srgbClr val="777777"/>
              </a:buClr>
              <a:buSzPct val="60000"/>
              <a:buFont typeface="Wingdings" pitchFamily="2" charset="2"/>
              <a:buChar char="l"/>
            </a:pPr>
            <a:endParaRPr lang="en-US" altLang="zh-CN" dirty="0" smtClean="0"/>
          </a:p>
          <a:p>
            <a:pPr marL="174625" lvl="2" indent="-174625">
              <a:lnSpc>
                <a:spcPct val="120000"/>
              </a:lnSpc>
              <a:buClr>
                <a:srgbClr val="777777"/>
              </a:buClr>
              <a:buSzPct val="60000"/>
              <a:buFont typeface="Wingdings" pitchFamily="2" charset="2"/>
              <a:buChar char="l"/>
            </a:pPr>
            <a:r>
              <a:rPr lang="zh-CN" altLang="zh-CN" dirty="0" smtClean="0"/>
              <a:t>当一个类</a:t>
            </a:r>
            <a:r>
              <a:rPr lang="zh-CN" altLang="en-US" dirty="0" smtClean="0"/>
              <a:t>的对象</a:t>
            </a:r>
            <a:r>
              <a:rPr lang="zh-CN" altLang="zh-CN" dirty="0" smtClean="0"/>
              <a:t>会暴露出去与非信任代码交互时，对这个类中的代码做同步应该使用私有不变对象锁</a:t>
            </a:r>
            <a:r>
              <a:rPr lang="en-US" altLang="zh-CN" dirty="0" smtClean="0"/>
              <a:t>(private lock object idiom)</a:t>
            </a:r>
            <a:r>
              <a:rPr lang="zh-CN" altLang="zh-CN" dirty="0" smtClean="0"/>
              <a:t>，使得攻击者无法获取到锁对象。</a:t>
            </a:r>
            <a:endParaRPr lang="en-US" altLang="zh-CN"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444896" y="2651622"/>
            <a:ext cx="4212361" cy="1938992"/>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altLang="zh-CN" sz="1200" dirty="0" smtClean="0">
                <a:solidFill>
                  <a:srgbClr val="3F7F5F"/>
                </a:solidFill>
                <a:latin typeface="微软雅黑" pitchFamily="34" charset="-122"/>
                <a:ea typeface="微软雅黑" pitchFamily="34" charset="-122"/>
                <a:cs typeface="Courier New" pitchFamily="49" charset="0"/>
              </a:rPr>
              <a:t>//</a:t>
            </a:r>
            <a:r>
              <a:rPr lang="zh-CN" altLang="en-US" sz="1200" dirty="0" smtClean="0">
                <a:solidFill>
                  <a:srgbClr val="3F7F5F"/>
                </a:solidFill>
                <a:latin typeface="微软雅黑" pitchFamily="34" charset="-122"/>
                <a:ea typeface="微软雅黑" pitchFamily="34" charset="-122"/>
                <a:cs typeface="Courier New" pitchFamily="49" charset="0"/>
              </a:rPr>
              <a:t>正确示例</a:t>
            </a:r>
            <a:endParaRPr lang="en-US" altLang="zh-CN" sz="1200" dirty="0" smtClean="0">
              <a:solidFill>
                <a:srgbClr val="3F7F5F"/>
              </a:solidFill>
              <a:latin typeface="微软雅黑" pitchFamily="34" charset="-122"/>
              <a:ea typeface="微软雅黑" pitchFamily="34" charset="-122"/>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class</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SomeObject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private</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final</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Object </a:t>
            </a:r>
            <a:r>
              <a:rPr kumimoji="0" lang="en-US" altLang="zh-CN" sz="1200" b="1"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lock</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new</a:t>
            </a:r>
            <a:r>
              <a:rPr kumimoji="0" lang="en-US" altLang="zh-CN" sz="1200" b="1"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Object();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public</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void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changeValue()</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1" i="0" u="none" strike="noStrike" cap="none" normalizeH="0" baseline="0" dirty="0" smtClean="0">
                <a:ln>
                  <a:noFill/>
                </a:ln>
                <a:solidFill>
                  <a:srgbClr val="7F0055"/>
                </a:solidFill>
                <a:effectLst/>
                <a:latin typeface="微软雅黑" pitchFamily="34" charset="-122"/>
                <a:ea typeface="微软雅黑" pitchFamily="34" charset="-122"/>
                <a:cs typeface="Courier New" pitchFamily="49" charset="0"/>
              </a:rPr>
              <a:t>synchronized</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C0"/>
                </a:solidFill>
                <a:effectLst/>
                <a:latin typeface="微软雅黑" pitchFamily="34" charset="-122"/>
                <a:ea typeface="微软雅黑" pitchFamily="34" charset="-122"/>
                <a:cs typeface="Courier New" pitchFamily="49" charset="0"/>
              </a:rPr>
              <a:t>lock</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r>
              <a:rPr lang="en-US" altLang="zh-CN" sz="1200" dirty="0" smtClean="0">
                <a:latin typeface="微软雅黑" pitchFamily="34" charset="-122"/>
                <a:ea typeface="微软雅黑" pitchFamily="34" charset="-122"/>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lvl="0" eaLnBrk="0" hangingPunct="0"/>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r>
              <a:rPr lang="en-US" altLang="zh-CN" sz="1200" dirty="0" smtClean="0">
                <a:solidFill>
                  <a:srgbClr val="3F7F5F"/>
                </a:solidFill>
                <a:latin typeface="微软雅黑" pitchFamily="34" charset="-122"/>
                <a:ea typeface="微软雅黑" pitchFamily="34" charset="-122"/>
                <a:cs typeface="Courier New" pitchFamily="49" charset="0"/>
              </a:rPr>
              <a:t>// . . .</a:t>
            </a:r>
            <a:endPar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smtClean="0">
                <a:solidFill>
                  <a:srgbClr val="000000"/>
                </a:solidFill>
                <a:latin typeface="微软雅黑" pitchFamily="34" charset="-122"/>
                <a:ea typeface="微软雅黑" pitchFamily="34" charset="-122"/>
                <a:cs typeface="Courier New" pitchFamily="49" charset="0"/>
              </a:rPr>
              <a:t>        </a:t>
            </a: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    }</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微软雅黑" pitchFamily="34" charset="-122"/>
                <a:ea typeface="微软雅黑" pitchFamily="34" charset="-122"/>
                <a:cs typeface="Courier New" pitchFamily="49" charset="0"/>
              </a:rPr>
              <a:t>}</a:t>
            </a:r>
            <a:endPar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 name="标题 1"/>
          <p:cNvSpPr>
            <a:spLocks noGrp="1"/>
          </p:cNvSpPr>
          <p:nvPr>
            <p:ph type="title"/>
          </p:nvPr>
        </p:nvSpPr>
        <p:spPr>
          <a:xfrm>
            <a:off x="441770" y="223438"/>
            <a:ext cx="8066635" cy="438553"/>
          </a:xfrm>
        </p:spPr>
        <p:txBody>
          <a:bodyPr lIns="68553" tIns="34276" rIns="68553" bIns="34276" anchor="ctr">
            <a:spAutoFit/>
          </a:bodyPr>
          <a:lstStyle/>
          <a:p>
            <a:r>
              <a:rPr lang="zh-CN" altLang="en-US" sz="2400" dirty="0" smtClean="0">
                <a:cs typeface="+mn-cs"/>
              </a:rPr>
              <a:t>正反示例</a:t>
            </a:r>
          </a:p>
        </p:txBody>
      </p:sp>
      <p:sp>
        <p:nvSpPr>
          <p:cNvPr id="4" name="Rectangle 1"/>
          <p:cNvSpPr>
            <a:spLocks noGrp="1" noChangeArrowheads="1"/>
          </p:cNvSpPr>
          <p:nvPr>
            <p:ph idx="1"/>
          </p:nvPr>
        </p:nvSpPr>
        <p:spPr bwMode="auto">
          <a:xfrm>
            <a:off x="4436073" y="1038562"/>
            <a:ext cx="4212361" cy="1384995"/>
          </a:xfrm>
          <a:prstGeom prst="rect">
            <a:avLst/>
          </a:prstGeom>
          <a:solidFill>
            <a:schemeClr val="accent3">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0" dirty="0" smtClean="0">
                <a:solidFill>
                  <a:srgbClr val="3F7F5F"/>
                </a:solidFill>
                <a:cs typeface="Courier New" pitchFamily="49" charset="0"/>
              </a:rPr>
              <a:t>//</a:t>
            </a:r>
            <a:r>
              <a:rPr lang="zh-CN" altLang="en-US" sz="1200" b="0" dirty="0" smtClean="0">
                <a:solidFill>
                  <a:srgbClr val="3F7F5F"/>
                </a:solidFill>
                <a:cs typeface="Courier New" pitchFamily="49" charset="0"/>
              </a:rPr>
              <a:t>错误示例</a:t>
            </a:r>
            <a:endParaRPr lang="en-US" altLang="zh-CN" sz="1200" b="0" dirty="0" smtClean="0">
              <a:solidFill>
                <a:srgbClr val="3F7F5F"/>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class</a:t>
            </a:r>
            <a:r>
              <a:rPr kumimoji="0" lang="en-US" altLang="zh-CN" sz="1200" b="0" i="0" u="none" strike="noStrike" cap="none" normalizeH="0" baseline="0" dirty="0" smtClean="0">
                <a:ln>
                  <a:noFill/>
                </a:ln>
                <a:solidFill>
                  <a:srgbClr val="000000"/>
                </a:solidFill>
                <a:effectLst/>
                <a:cs typeface="Courier New" pitchFamily="49" charset="0"/>
              </a:rPr>
              <a:t> SomeObject</a:t>
            </a:r>
            <a:r>
              <a:rPr lang="en-US" altLang="zh-CN" sz="1200" dirty="0" smtClean="0"/>
              <a:t> </a:t>
            </a: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Locks on the object's monitor</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public</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synchronized</a:t>
            </a: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1" i="0" u="none" strike="noStrike" cap="none" normalizeH="0" baseline="0" dirty="0" smtClean="0">
                <a:ln>
                  <a:noFill/>
                </a:ln>
                <a:solidFill>
                  <a:srgbClr val="7F0055"/>
                </a:solidFill>
                <a:effectLst/>
                <a:cs typeface="Courier New" pitchFamily="49" charset="0"/>
              </a:rPr>
              <a:t>void</a:t>
            </a:r>
            <a:r>
              <a:rPr kumimoji="0" lang="en-US" altLang="zh-CN" sz="1200" b="0" i="0" u="none" strike="noStrike" cap="none" normalizeH="0" baseline="0" dirty="0" smtClean="0">
                <a:ln>
                  <a:noFill/>
                </a:ln>
                <a:solidFill>
                  <a:srgbClr val="000000"/>
                </a:solidFill>
                <a:effectLst/>
                <a:cs typeface="Courier New" pitchFamily="49" charset="0"/>
              </a:rPr>
              <a:t> changeValue(){</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a:t>
            </a:r>
            <a:r>
              <a:rPr kumimoji="0" lang="en-US" altLang="zh-CN" sz="1200" b="0" i="0" u="none" strike="noStrike" cap="none" normalizeH="0" baseline="0" dirty="0" smtClean="0">
                <a:ln>
                  <a:noFill/>
                </a:ln>
                <a:solidFill>
                  <a:srgbClr val="3F7F5F"/>
                </a:solidFill>
                <a:effectLst/>
                <a:cs typeface="Courier New" pitchFamily="49" charset="0"/>
              </a:rPr>
              <a:t>// .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    } </a:t>
            </a:r>
            <a:endParaRPr kumimoji="0" lang="en-US" altLang="zh-CN"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cs typeface="Courier New" pitchFamily="49" charset="0"/>
              </a:rPr>
              <a:t>}</a:t>
            </a:r>
            <a:endParaRPr kumimoji="0" lang="en-US" altLang="zh-CN" sz="1200" b="0" i="0" u="none" strike="noStrike" cap="none" normalizeH="0" baseline="0" dirty="0" smtClean="0">
              <a:ln>
                <a:noFill/>
              </a:ln>
              <a:solidFill>
                <a:schemeClr val="tx1"/>
              </a:solidFill>
              <a:effectLst/>
            </a:endParaRPr>
          </a:p>
        </p:txBody>
      </p:sp>
      <p:sp>
        <p:nvSpPr>
          <p:cNvPr id="6" name="矩形标注 5"/>
          <p:cNvSpPr/>
          <p:nvPr/>
        </p:nvSpPr>
        <p:spPr bwMode="auto">
          <a:xfrm>
            <a:off x="388605" y="1084521"/>
            <a:ext cx="3776387" cy="1956392"/>
          </a:xfrm>
          <a:prstGeom prst="wedgeRectCallout">
            <a:avLst>
              <a:gd name="adj1" fmla="val 58246"/>
              <a:gd name="adj2" fmla="val -36922"/>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lvl="0" eaLnBrk="0" hangingPunct="0"/>
            <a:r>
              <a:rPr lang="zh-CN" altLang="en-US" sz="1200" dirty="0" smtClean="0">
                <a:latin typeface="微软雅黑" pitchFamily="34" charset="-122"/>
                <a:ea typeface="微软雅黑" pitchFamily="34" charset="-122"/>
                <a:cs typeface="Courier New" pitchFamily="49" charset="0"/>
              </a:rPr>
              <a:t>假设</a:t>
            </a:r>
            <a:r>
              <a:rPr lang="en-US" altLang="zh-CN" sz="1200" dirty="0" smtClean="0">
                <a:latin typeface="微软雅黑" pitchFamily="34" charset="-122"/>
                <a:ea typeface="微软雅黑" pitchFamily="34" charset="-122"/>
                <a:cs typeface="Courier New" pitchFamily="49" charset="0"/>
              </a:rPr>
              <a:t>SomeObject</a:t>
            </a:r>
            <a:r>
              <a:rPr lang="zh-CN" altLang="en-US" sz="1200" dirty="0" smtClean="0">
                <a:latin typeface="微软雅黑" pitchFamily="34" charset="-122"/>
                <a:ea typeface="微软雅黑" pitchFamily="34" charset="-122"/>
                <a:cs typeface="Courier New" pitchFamily="49" charset="0"/>
              </a:rPr>
              <a:t>类的对象可被非信任代码所获取，那么攻击者可通过下面的方式阻塞</a:t>
            </a:r>
            <a:r>
              <a:rPr lang="en-US" altLang="zh-CN" sz="1200" dirty="0" smtClean="0">
                <a:latin typeface="微软雅黑" pitchFamily="34" charset="-122"/>
                <a:ea typeface="微软雅黑" pitchFamily="34" charset="-122"/>
                <a:cs typeface="Courier New" pitchFamily="49" charset="0"/>
              </a:rPr>
              <a:t>changeValue()</a:t>
            </a:r>
            <a:r>
              <a:rPr lang="zh-CN" altLang="en-US" sz="1200" dirty="0" smtClean="0">
                <a:latin typeface="微软雅黑" pitchFamily="34" charset="-122"/>
                <a:ea typeface="微软雅黑" pitchFamily="34" charset="-122"/>
                <a:cs typeface="Courier New" pitchFamily="49" charset="0"/>
              </a:rPr>
              <a:t>的调用</a:t>
            </a:r>
            <a:endParaRPr lang="en-US" altLang="zh-CN" sz="1200" dirty="0" smtClean="0">
              <a:latin typeface="微软雅黑" pitchFamily="34" charset="-122"/>
              <a:ea typeface="微软雅黑" pitchFamily="34" charset="-122"/>
              <a:cs typeface="Courier New" pitchFamily="49" charset="0"/>
            </a:endParaRPr>
          </a:p>
          <a:p>
            <a:pPr lvl="0" eaLnBrk="0" hangingPunct="0"/>
            <a:r>
              <a:rPr lang="en-US" altLang="zh-CN" sz="1200" dirty="0" smtClean="0">
                <a:solidFill>
                  <a:srgbClr val="3F7F5F"/>
                </a:solidFill>
                <a:latin typeface="微软雅黑" pitchFamily="34" charset="-122"/>
                <a:ea typeface="微软雅黑" pitchFamily="34" charset="-122"/>
                <a:cs typeface="Courier New" pitchFamily="49" charset="0"/>
              </a:rPr>
              <a:t>// Untrusted code</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SomeObject theObject = getTheObject();</a:t>
            </a:r>
            <a:endParaRPr lang="en-US" altLang="zh-CN" sz="1200" dirty="0" smtClean="0">
              <a:latin typeface="微软雅黑" pitchFamily="34" charset="-122"/>
              <a:ea typeface="微软雅黑" pitchFamily="34" charset="-122"/>
            </a:endParaRPr>
          </a:p>
          <a:p>
            <a:pPr lvl="0" eaLnBrk="0" hangingPunct="0"/>
            <a:r>
              <a:rPr lang="en-US" altLang="zh-CN" sz="1200" b="1" dirty="0" smtClean="0">
                <a:solidFill>
                  <a:srgbClr val="7F0055"/>
                </a:solidFill>
                <a:latin typeface="微软雅黑" pitchFamily="34" charset="-122"/>
                <a:ea typeface="微软雅黑" pitchFamily="34" charset="-122"/>
                <a:cs typeface="Courier New" pitchFamily="49" charset="0"/>
              </a:rPr>
              <a:t>synchronized</a:t>
            </a:r>
            <a:r>
              <a:rPr lang="en-US" altLang="zh-CN" sz="1200" dirty="0" smtClean="0">
                <a:solidFill>
                  <a:srgbClr val="000000"/>
                </a:solidFill>
                <a:latin typeface="微软雅黑" pitchFamily="34" charset="-122"/>
                <a:ea typeface="微软雅黑" pitchFamily="34" charset="-122"/>
                <a:cs typeface="Courier New" pitchFamily="49" charset="0"/>
              </a:rPr>
              <a:t> (theObject){</a:t>
            </a:r>
            <a:endParaRPr lang="en-US" altLang="zh-CN" sz="1200" dirty="0" smtClean="0">
              <a:latin typeface="微软雅黑" pitchFamily="34" charset="-122"/>
              <a:ea typeface="微软雅黑" pitchFamily="34" charset="-122"/>
            </a:endParaRPr>
          </a:p>
          <a:p>
            <a:pPr lvl="0" eaLnBrk="0" hangingPunct="0"/>
            <a:r>
              <a:rPr lang="en-US" altLang="zh-CN" sz="1200" b="1" dirty="0" smtClean="0">
                <a:solidFill>
                  <a:srgbClr val="7F0055"/>
                </a:solidFill>
                <a:latin typeface="微软雅黑" pitchFamily="34" charset="-122"/>
                <a:ea typeface="微软雅黑" pitchFamily="34" charset="-122"/>
                <a:cs typeface="Courier New" pitchFamily="49" charset="0"/>
              </a:rPr>
              <a:t>    while</a:t>
            </a:r>
            <a:r>
              <a:rPr lang="en-US" altLang="zh-CN" sz="1200" dirty="0" smtClean="0">
                <a:solidFill>
                  <a:srgbClr val="000000"/>
                </a:solidFill>
                <a:latin typeface="微软雅黑" pitchFamily="34" charset="-122"/>
                <a:ea typeface="微软雅黑" pitchFamily="34" charset="-122"/>
                <a:cs typeface="Courier New" pitchFamily="49" charset="0"/>
              </a:rPr>
              <a:t> (</a:t>
            </a:r>
            <a:r>
              <a:rPr lang="en-US" altLang="zh-CN" sz="1200" b="1" dirty="0" smtClean="0">
                <a:solidFill>
                  <a:srgbClr val="7F0055"/>
                </a:solidFill>
                <a:latin typeface="微软雅黑" pitchFamily="34" charset="-122"/>
                <a:ea typeface="微软雅黑" pitchFamily="34" charset="-122"/>
                <a:cs typeface="Courier New" pitchFamily="49" charset="0"/>
              </a:rPr>
              <a:t>true</a:t>
            </a:r>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       Thread.</a:t>
            </a:r>
            <a:r>
              <a:rPr lang="en-US" altLang="zh-CN" sz="1200" i="1" dirty="0" smtClean="0">
                <a:solidFill>
                  <a:srgbClr val="000000"/>
                </a:solidFill>
                <a:latin typeface="微软雅黑" pitchFamily="34" charset="-122"/>
                <a:ea typeface="微软雅黑" pitchFamily="34" charset="-122"/>
                <a:cs typeface="Courier New" pitchFamily="49" charset="0"/>
              </a:rPr>
              <a:t>sleep</a:t>
            </a:r>
            <a:r>
              <a:rPr lang="en-US" altLang="zh-CN" sz="1200" dirty="0" smtClean="0">
                <a:solidFill>
                  <a:srgbClr val="000000"/>
                </a:solidFill>
                <a:latin typeface="微软雅黑" pitchFamily="34" charset="-122"/>
                <a:ea typeface="微软雅黑" pitchFamily="34" charset="-122"/>
                <a:cs typeface="Courier New" pitchFamily="49" charset="0"/>
              </a:rPr>
              <a:t>(Integer.</a:t>
            </a:r>
            <a:r>
              <a:rPr lang="en-US" altLang="zh-CN" sz="1200" i="1" dirty="0" smtClean="0">
                <a:solidFill>
                  <a:srgbClr val="0000C0"/>
                </a:solidFill>
                <a:latin typeface="微软雅黑" pitchFamily="34" charset="-122"/>
                <a:ea typeface="微软雅黑" pitchFamily="34" charset="-122"/>
                <a:cs typeface="Courier New" pitchFamily="49" charset="0"/>
              </a:rPr>
              <a:t>MAX_VALUE</a:t>
            </a:r>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    }</a:t>
            </a:r>
            <a:endParaRPr lang="en-US" altLang="zh-CN" sz="1200" dirty="0" smtClean="0">
              <a:latin typeface="微软雅黑" pitchFamily="34" charset="-122"/>
              <a:ea typeface="微软雅黑" pitchFamily="34" charset="-122"/>
            </a:endParaRPr>
          </a:p>
          <a:p>
            <a:pPr lvl="0" eaLnBrk="0" hangingPunct="0"/>
            <a:r>
              <a:rPr lang="en-US" altLang="zh-CN" sz="1200" dirty="0" smtClean="0">
                <a:solidFill>
                  <a:srgbClr val="000000"/>
                </a:solidFill>
                <a:latin typeface="微软雅黑" pitchFamily="34" charset="-122"/>
                <a:ea typeface="微软雅黑" pitchFamily="34" charset="-122"/>
                <a:cs typeface="Courier New" pitchFamily="49" charset="0"/>
              </a:rPr>
              <a:t>}</a:t>
            </a:r>
            <a:endParaRPr lang="en-US" altLang="zh-CN" sz="1200" dirty="0" smtClean="0">
              <a:latin typeface="微软雅黑" pitchFamily="34" charset="-122"/>
              <a:ea typeface="微软雅黑" pitchFamily="34" charset="-122"/>
            </a:endParaRPr>
          </a:p>
        </p:txBody>
      </p:sp>
      <p:sp>
        <p:nvSpPr>
          <p:cNvPr id="7" name="矩形标注 6"/>
          <p:cNvSpPr/>
          <p:nvPr/>
        </p:nvSpPr>
        <p:spPr bwMode="auto">
          <a:xfrm>
            <a:off x="723015" y="3653018"/>
            <a:ext cx="2676436" cy="501256"/>
          </a:xfrm>
          <a:prstGeom prst="wedgeRectCallout">
            <a:avLst>
              <a:gd name="adj1" fmla="val 91731"/>
              <a:gd name="adj2" fmla="val -133899"/>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r>
              <a:rPr lang="zh-CN" altLang="zh-CN" sz="1200" dirty="0" smtClean="0">
                <a:latin typeface="微软雅黑" pitchFamily="34" charset="-122"/>
                <a:ea typeface="微软雅黑" pitchFamily="34" charset="-122"/>
              </a:rPr>
              <a:t>使用私有不变对象锁，使得攻击</a:t>
            </a:r>
            <a:r>
              <a:rPr lang="zh-CN" altLang="en-US" sz="1200" dirty="0" smtClean="0">
                <a:latin typeface="微软雅黑" pitchFamily="34" charset="-122"/>
                <a:ea typeface="微软雅黑" pitchFamily="34" charset="-122"/>
              </a:rPr>
              <a:t>者</a:t>
            </a:r>
            <a:r>
              <a:rPr lang="zh-CN" altLang="zh-CN" sz="1200" dirty="0" smtClean="0">
                <a:latin typeface="微软雅黑" pitchFamily="34" charset="-122"/>
                <a:ea typeface="微软雅黑" pitchFamily="34" charset="-122"/>
              </a:rPr>
              <a:t>无法获取到锁对象</a:t>
            </a:r>
            <a:endParaRPr lang="zh-CN" altLang="en-US" sz="12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3"/>
          <p:cNvPicPr>
            <a:picLocks noChangeAspect="1" noChangeArrowheads="1"/>
          </p:cNvPicPr>
          <p:nvPr/>
        </p:nvPicPr>
        <p:blipFill>
          <a:blip r:embed="rId2" cstate="print">
            <a:grayscl/>
          </a:blip>
          <a:srcRect/>
          <a:stretch>
            <a:fillRect/>
          </a:stretch>
        </p:blipFill>
        <p:spPr bwMode="auto">
          <a:xfrm>
            <a:off x="2556022" y="2953884"/>
            <a:ext cx="4104053" cy="1587954"/>
          </a:xfrm>
          <a:prstGeom prst="rect">
            <a:avLst/>
          </a:prstGeom>
          <a:noFill/>
          <a:ln w="9525" algn="ctr">
            <a:noFill/>
            <a:miter lim="800000"/>
            <a:headEnd/>
            <a:tailEnd/>
          </a:ln>
        </p:spPr>
      </p:pic>
      <p:pic>
        <p:nvPicPr>
          <p:cNvPr id="73733" name="Picture 2"/>
          <p:cNvPicPr>
            <a:picLocks noChangeAspect="1" noChangeArrowheads="1"/>
          </p:cNvPicPr>
          <p:nvPr/>
        </p:nvPicPr>
        <p:blipFill>
          <a:blip r:embed="rId3" cstate="print"/>
          <a:srcRect l="24448" t="26755" r="17342" b="5722"/>
          <a:stretch>
            <a:fillRect/>
          </a:stretch>
        </p:blipFill>
        <p:spPr bwMode="auto">
          <a:xfrm>
            <a:off x="3278346" y="925513"/>
            <a:ext cx="2651244" cy="2108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770" y="233166"/>
            <a:ext cx="8066635" cy="438553"/>
          </a:xfrm>
        </p:spPr>
        <p:txBody>
          <a:bodyPr lIns="68553" tIns="34276" rIns="68553" bIns="34276" anchor="ctr">
            <a:spAutoFit/>
          </a:bodyPr>
          <a:lstStyle/>
          <a:p>
            <a:r>
              <a:rPr lang="zh-CN" altLang="en-US" sz="2400" dirty="0" smtClean="0">
                <a:cs typeface="+mn-cs"/>
              </a:rPr>
              <a:t>信任域、信任边界、不可信数据</a:t>
            </a:r>
            <a:endParaRPr lang="zh-CN" altLang="en-US" sz="2400" dirty="0">
              <a:cs typeface="+mn-cs"/>
            </a:endParaRPr>
          </a:p>
        </p:txBody>
      </p:sp>
      <p:sp>
        <p:nvSpPr>
          <p:cNvPr id="3" name="内容占位符 2"/>
          <p:cNvSpPr>
            <a:spLocks noGrp="1"/>
          </p:cNvSpPr>
          <p:nvPr>
            <p:ph idx="1"/>
          </p:nvPr>
        </p:nvSpPr>
        <p:spPr>
          <a:xfrm>
            <a:off x="451499" y="886601"/>
            <a:ext cx="3206101" cy="3674693"/>
          </a:xfrm>
        </p:spPr>
        <p:txBody>
          <a:bodyPr/>
          <a:lstStyle/>
          <a:p>
            <a:pPr marL="0" indent="0">
              <a:lnSpc>
                <a:spcPct val="120000"/>
              </a:lnSpc>
              <a:buNone/>
            </a:pPr>
            <a:r>
              <a:rPr lang="zh-CN" altLang="en-US" sz="1600" dirty="0" smtClean="0"/>
              <a:t>信任域：</a:t>
            </a:r>
            <a:r>
              <a:rPr lang="zh-CN" altLang="en-US" sz="1600" b="0" dirty="0" smtClean="0"/>
              <a:t>根据系统安全策略所划分出来的域，一个域中包含一个或多个组件，不同的域具有不同的权限，不同域中的组件互不信任。</a:t>
            </a:r>
            <a:endParaRPr lang="en-US" altLang="zh-CN" sz="1600" b="0" dirty="0" smtClean="0"/>
          </a:p>
          <a:p>
            <a:pPr marL="0" indent="0">
              <a:lnSpc>
                <a:spcPct val="120000"/>
              </a:lnSpc>
              <a:buNone/>
            </a:pPr>
            <a:endParaRPr lang="en-US" altLang="zh-CN" sz="1800" b="0" dirty="0" smtClean="0"/>
          </a:p>
          <a:p>
            <a:pPr>
              <a:lnSpc>
                <a:spcPct val="120000"/>
              </a:lnSpc>
              <a:buNone/>
            </a:pPr>
            <a:r>
              <a:rPr lang="zh-CN" altLang="en-US" sz="1600" dirty="0" smtClean="0"/>
              <a:t>信任边界：</a:t>
            </a:r>
            <a:r>
              <a:rPr lang="zh-CN" altLang="en-US" sz="1600" b="0" dirty="0" smtClean="0"/>
              <a:t>不同信任域间的边界。</a:t>
            </a:r>
            <a:endParaRPr lang="en-US" altLang="zh-CN" sz="1800" b="0" dirty="0" smtClean="0"/>
          </a:p>
          <a:p>
            <a:pPr marL="0" indent="0">
              <a:lnSpc>
                <a:spcPct val="120000"/>
              </a:lnSpc>
              <a:buNone/>
            </a:pPr>
            <a:endParaRPr lang="en-US" altLang="zh-CN" sz="1600" dirty="0" smtClean="0"/>
          </a:p>
          <a:p>
            <a:pPr marL="0" indent="0">
              <a:lnSpc>
                <a:spcPct val="120000"/>
              </a:lnSpc>
              <a:buNone/>
            </a:pPr>
            <a:r>
              <a:rPr lang="zh-CN" altLang="en-US" sz="1600" dirty="0" smtClean="0"/>
              <a:t>不可信数据：</a:t>
            </a:r>
            <a:r>
              <a:rPr lang="zh-CN" altLang="en-US" sz="1600" b="0" dirty="0" smtClean="0"/>
              <a:t>来自信任边界以外的数据，如外部输入数据、第三方插件输入数据。</a:t>
            </a:r>
            <a:endParaRPr lang="en-US" altLang="zh-CN" sz="1600" b="0" dirty="0" smtClean="0"/>
          </a:p>
        </p:txBody>
      </p:sp>
      <p:grpSp>
        <p:nvGrpSpPr>
          <p:cNvPr id="4" name="组合 20"/>
          <p:cNvGrpSpPr/>
          <p:nvPr/>
        </p:nvGrpSpPr>
        <p:grpSpPr>
          <a:xfrm>
            <a:off x="3657600" y="1258746"/>
            <a:ext cx="4981575" cy="2992246"/>
            <a:chOff x="2570488" y="3140968"/>
            <a:chExt cx="5686707" cy="2443916"/>
          </a:xfrm>
        </p:grpSpPr>
        <p:grpSp>
          <p:nvGrpSpPr>
            <p:cNvPr id="5" name="组合 21"/>
            <p:cNvGrpSpPr/>
            <p:nvPr/>
          </p:nvGrpSpPr>
          <p:grpSpPr>
            <a:xfrm>
              <a:off x="2599632" y="3140968"/>
              <a:ext cx="5657563" cy="2443916"/>
              <a:chOff x="2599632" y="3501008"/>
              <a:chExt cx="5657563" cy="2509968"/>
            </a:xfrm>
          </p:grpSpPr>
          <p:sp>
            <p:nvSpPr>
              <p:cNvPr id="24" name="矩形 23"/>
              <p:cNvSpPr/>
              <p:nvPr/>
            </p:nvSpPr>
            <p:spPr bwMode="auto">
              <a:xfrm>
                <a:off x="3563885" y="3501009"/>
                <a:ext cx="2232249" cy="250996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A</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5" name="矩形 24"/>
              <p:cNvSpPr/>
              <p:nvPr/>
            </p:nvSpPr>
            <p:spPr bwMode="auto">
              <a:xfrm>
                <a:off x="5796136" y="3501008"/>
                <a:ext cx="2448272" cy="136815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B</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41" name="矩形 40"/>
              <p:cNvSpPr/>
              <p:nvPr/>
            </p:nvSpPr>
            <p:spPr bwMode="auto">
              <a:xfrm>
                <a:off x="5796136" y="4869160"/>
                <a:ext cx="2448272" cy="114181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信任域</a:t>
                </a:r>
                <a:r>
                  <a:rPr kumimoji="0" lang="en-US" altLang="zh-CN" sz="1000" b="0" i="0" u="none" strike="noStrike" cap="none" normalizeH="0" baseline="0" dirty="0" smtClean="0">
                    <a:ln>
                      <a:noFill/>
                    </a:ln>
                    <a:solidFill>
                      <a:schemeClr val="tx1"/>
                    </a:solidFill>
                    <a:effectLst/>
                    <a:latin typeface="微软雅黑" pitchFamily="34" charset="-122"/>
                    <a:ea typeface="微软雅黑" pitchFamily="34" charset="-122"/>
                  </a:rPr>
                  <a:t>C</a:t>
                </a:r>
                <a:endPar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42" name="Picture 6"/>
              <p:cNvPicPr>
                <a:picLocks noChangeAspect="1" noChangeArrowheads="1"/>
              </p:cNvPicPr>
              <p:nvPr/>
            </p:nvPicPr>
            <p:blipFill>
              <a:blip r:embed="rId3" cstate="print"/>
              <a:srcRect/>
              <a:stretch>
                <a:fillRect/>
              </a:stretch>
            </p:blipFill>
            <p:spPr bwMode="auto">
              <a:xfrm>
                <a:off x="3829360" y="3822184"/>
                <a:ext cx="1741551" cy="557296"/>
              </a:xfrm>
              <a:prstGeom prst="rect">
                <a:avLst/>
              </a:prstGeom>
              <a:noFill/>
              <a:ln w="9525">
                <a:noFill/>
                <a:miter lim="800000"/>
                <a:headEnd/>
                <a:tailEnd/>
              </a:ln>
              <a:effectLst/>
            </p:spPr>
          </p:pic>
          <p:pic>
            <p:nvPicPr>
              <p:cNvPr id="43" name="Picture 7"/>
              <p:cNvPicPr>
                <a:picLocks noChangeAspect="1" noChangeArrowheads="1"/>
              </p:cNvPicPr>
              <p:nvPr/>
            </p:nvPicPr>
            <p:blipFill>
              <a:blip r:embed="rId4" cstate="print"/>
              <a:srcRect/>
              <a:stretch>
                <a:fillRect/>
              </a:stretch>
            </p:blipFill>
            <p:spPr bwMode="auto">
              <a:xfrm>
                <a:off x="3829360" y="5037215"/>
                <a:ext cx="1800200" cy="579491"/>
              </a:xfrm>
              <a:prstGeom prst="rect">
                <a:avLst/>
              </a:prstGeom>
              <a:noFill/>
              <a:ln w="9525">
                <a:noFill/>
                <a:miter lim="800000"/>
                <a:headEnd/>
                <a:tailEnd/>
              </a:ln>
              <a:effectLst/>
            </p:spPr>
          </p:pic>
          <p:pic>
            <p:nvPicPr>
              <p:cNvPr id="44" name="Picture 8"/>
              <p:cNvPicPr>
                <a:picLocks noChangeAspect="1" noChangeArrowheads="1"/>
              </p:cNvPicPr>
              <p:nvPr/>
            </p:nvPicPr>
            <p:blipFill>
              <a:blip r:embed="rId5" cstate="print"/>
              <a:srcRect/>
              <a:stretch>
                <a:fillRect/>
              </a:stretch>
            </p:blipFill>
            <p:spPr bwMode="auto">
              <a:xfrm>
                <a:off x="6397216" y="3830737"/>
                <a:ext cx="1710699" cy="565574"/>
              </a:xfrm>
              <a:prstGeom prst="rect">
                <a:avLst/>
              </a:prstGeom>
              <a:noFill/>
              <a:ln w="9525">
                <a:noFill/>
                <a:miter lim="800000"/>
                <a:headEnd/>
                <a:tailEnd/>
              </a:ln>
              <a:effectLst/>
            </p:spPr>
          </p:pic>
          <p:pic>
            <p:nvPicPr>
              <p:cNvPr id="45" name="Picture 9"/>
              <p:cNvPicPr>
                <a:picLocks noChangeAspect="1" noChangeArrowheads="1"/>
              </p:cNvPicPr>
              <p:nvPr/>
            </p:nvPicPr>
            <p:blipFill>
              <a:blip r:embed="rId6" cstate="print"/>
              <a:srcRect/>
              <a:stretch>
                <a:fillRect/>
              </a:stretch>
            </p:blipFill>
            <p:spPr bwMode="auto">
              <a:xfrm>
                <a:off x="6397216" y="5040484"/>
                <a:ext cx="1859979" cy="585787"/>
              </a:xfrm>
              <a:prstGeom prst="rect">
                <a:avLst/>
              </a:prstGeom>
              <a:noFill/>
              <a:ln w="9525">
                <a:noFill/>
                <a:miter lim="800000"/>
                <a:headEnd/>
                <a:tailEnd/>
              </a:ln>
              <a:effectLst/>
            </p:spPr>
          </p:pic>
          <p:sp>
            <p:nvSpPr>
              <p:cNvPr id="46" name="右箭头 45"/>
              <p:cNvSpPr/>
              <p:nvPr/>
            </p:nvSpPr>
            <p:spPr bwMode="auto">
              <a:xfrm>
                <a:off x="2599632" y="5106982"/>
                <a:ext cx="1415373" cy="410249"/>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47" name="左箭头 46"/>
              <p:cNvSpPr/>
              <p:nvPr/>
            </p:nvSpPr>
            <p:spPr bwMode="auto">
              <a:xfrm rot="5400000">
                <a:off x="6978638" y="4410347"/>
                <a:ext cx="805190" cy="513828"/>
              </a:xfrm>
              <a:prstGeom prst="lef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cxnSp>
            <p:nvCxnSpPr>
              <p:cNvPr id="48" name="直接连接符 47"/>
              <p:cNvCxnSpPr>
                <a:stCxn id="23" idx="0"/>
              </p:cNvCxnSpPr>
              <p:nvPr/>
            </p:nvCxnSpPr>
            <p:spPr bwMode="auto">
              <a:xfrm>
                <a:off x="3203450" y="4169614"/>
                <a:ext cx="2592685" cy="1057993"/>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49" name="直接连接符 48"/>
              <p:cNvCxnSpPr>
                <a:stCxn id="23" idx="0"/>
                <a:endCxn id="25" idx="2"/>
              </p:cNvCxnSpPr>
              <p:nvPr/>
            </p:nvCxnSpPr>
            <p:spPr bwMode="auto">
              <a:xfrm>
                <a:off x="3203450" y="4169614"/>
                <a:ext cx="3816822" cy="699546"/>
              </a:xfrm>
              <a:prstGeom prst="line">
                <a:avLst/>
              </a:prstGeom>
              <a:noFill/>
              <a:ln w="6350" cap="flat" cmpd="sng" algn="ctr">
                <a:solidFill>
                  <a:schemeClr val="accent2">
                    <a:lumMod val="75000"/>
                  </a:schemeClr>
                </a:solidFill>
                <a:prstDash val="dash"/>
                <a:round/>
                <a:headEnd type="none" w="med" len="med"/>
                <a:tailEnd type="none" w="med" len="med"/>
              </a:ln>
              <a:effectLst/>
            </p:spPr>
          </p:cxnSp>
          <p:cxnSp>
            <p:nvCxnSpPr>
              <p:cNvPr id="50" name="直接连接符 49"/>
              <p:cNvCxnSpPr>
                <a:stCxn id="23" idx="0"/>
                <a:endCxn id="24" idx="1"/>
              </p:cNvCxnSpPr>
              <p:nvPr/>
            </p:nvCxnSpPr>
            <p:spPr bwMode="auto">
              <a:xfrm>
                <a:off x="3203450" y="4169614"/>
                <a:ext cx="360435" cy="586379"/>
              </a:xfrm>
              <a:prstGeom prst="line">
                <a:avLst/>
              </a:prstGeom>
              <a:noFill/>
              <a:ln w="6350" cap="flat" cmpd="sng" algn="ctr">
                <a:solidFill>
                  <a:schemeClr val="accent2">
                    <a:lumMod val="75000"/>
                  </a:schemeClr>
                </a:solidFill>
                <a:prstDash val="dash"/>
                <a:round/>
                <a:headEnd type="none" w="med" len="med"/>
                <a:tailEnd type="none" w="med" len="med"/>
              </a:ln>
              <a:effectLst/>
            </p:spPr>
          </p:cxnSp>
          <p:sp>
            <p:nvSpPr>
              <p:cNvPr id="51" name="右箭头 50"/>
              <p:cNvSpPr/>
              <p:nvPr/>
            </p:nvSpPr>
            <p:spPr bwMode="auto">
              <a:xfrm>
                <a:off x="5364086" y="5125044"/>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sp>
            <p:nvSpPr>
              <p:cNvPr id="58" name="右箭头 57"/>
              <p:cNvSpPr/>
              <p:nvPr/>
            </p:nvSpPr>
            <p:spPr bwMode="auto">
              <a:xfrm>
                <a:off x="5364086" y="3905120"/>
                <a:ext cx="1266609" cy="410250"/>
              </a:xfrm>
              <a:prstGeom prst="rightArrow">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spAutoFit/>
              </a:bodyPr>
              <a:lstStyle/>
              <a:p>
                <a:pPr marL="0" marR="0" indent="0"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   不可信数据</a:t>
                </a:r>
              </a:p>
            </p:txBody>
          </p:sp>
        </p:grpSp>
        <p:sp>
          <p:nvSpPr>
            <p:cNvPr id="23" name="剪去单角的矩形 22"/>
            <p:cNvSpPr/>
            <p:nvPr/>
          </p:nvSpPr>
          <p:spPr bwMode="auto">
            <a:xfrm>
              <a:off x="2570488" y="3578311"/>
              <a:ext cx="632962" cy="427335"/>
            </a:xfrm>
            <a:prstGeom prst="snip1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2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信任边界</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498" y="223438"/>
            <a:ext cx="8066635" cy="438553"/>
          </a:xfrm>
        </p:spPr>
        <p:txBody>
          <a:bodyPr lIns="68553" tIns="34276" rIns="68553" bIns="34276" anchor="ctr">
            <a:spAutoFit/>
          </a:bodyPr>
          <a:lstStyle/>
          <a:p>
            <a:r>
              <a:rPr lang="zh-CN" altLang="en-US" sz="2400" dirty="0" smtClean="0">
                <a:cs typeface="+mn-cs"/>
              </a:rPr>
              <a:t>数据校验的涵义</a:t>
            </a:r>
            <a:endParaRPr lang="zh-CN" altLang="en-US" sz="2400" dirty="0">
              <a:cs typeface="+mn-cs"/>
            </a:endParaRPr>
          </a:p>
        </p:txBody>
      </p:sp>
      <p:sp>
        <p:nvSpPr>
          <p:cNvPr id="7" name="内容占位符 2"/>
          <p:cNvSpPr>
            <a:spLocks noGrp="1"/>
          </p:cNvSpPr>
          <p:nvPr>
            <p:ph idx="1"/>
          </p:nvPr>
        </p:nvSpPr>
        <p:spPr>
          <a:xfrm>
            <a:off x="441769" y="867145"/>
            <a:ext cx="8187678" cy="650370"/>
          </a:xfrm>
        </p:spPr>
        <p:txBody>
          <a:bodyPr/>
          <a:lstStyle/>
          <a:p>
            <a:pPr marL="0" lvl="0" indent="0">
              <a:lnSpc>
                <a:spcPct val="120000"/>
              </a:lnSpc>
              <a:buNone/>
            </a:pPr>
            <a:r>
              <a:rPr lang="zh-CN" altLang="en-US" sz="1600" dirty="0" smtClean="0"/>
              <a:t>对象：校验</a:t>
            </a:r>
            <a:r>
              <a:rPr lang="zh-CN" altLang="en-US" sz="1600" b="0" dirty="0" smtClean="0"/>
              <a:t>来自信任边界之外的</a:t>
            </a:r>
            <a:r>
              <a:rPr lang="zh-CN" altLang="en-US" sz="1600" dirty="0" smtClean="0"/>
              <a:t>不可信数据，</a:t>
            </a:r>
            <a:r>
              <a:rPr lang="zh-CN" altLang="en-US" sz="1600" b="0" dirty="0" smtClean="0"/>
              <a:t>防止其不可用或对系统造成危害。业界诸如</a:t>
            </a:r>
            <a:r>
              <a:rPr lang="en-US" altLang="zh-CN" sz="1600" b="0" dirty="0" smtClean="0"/>
              <a:t>SQL</a:t>
            </a:r>
            <a:r>
              <a:rPr lang="zh-CN" altLang="en-US" sz="1600" b="0" dirty="0" smtClean="0"/>
              <a:t>注入攻击、</a:t>
            </a:r>
            <a:r>
              <a:rPr lang="en-US" altLang="zh-CN" sz="1600" b="0" dirty="0" smtClean="0"/>
              <a:t>OS</a:t>
            </a:r>
            <a:r>
              <a:rPr lang="zh-CN" altLang="en-US" sz="1600" b="0" dirty="0" smtClean="0"/>
              <a:t>命令注入攻击、目录遍历攻击等都是由于未对不可信数据进行有效校验所导致的。</a:t>
            </a:r>
            <a:endParaRPr lang="en-US" altLang="zh-CN" sz="1600" b="0" dirty="0" smtClean="0"/>
          </a:p>
        </p:txBody>
      </p:sp>
      <p:sp>
        <p:nvSpPr>
          <p:cNvPr id="34" name="矩形 33"/>
          <p:cNvSpPr/>
          <p:nvPr/>
        </p:nvSpPr>
        <p:spPr>
          <a:xfrm>
            <a:off x="432041" y="1721803"/>
            <a:ext cx="1218603" cy="338554"/>
          </a:xfrm>
          <a:prstGeom prst="rect">
            <a:avLst/>
          </a:prstGeom>
        </p:spPr>
        <p:txBody>
          <a:bodyPr wrap="none">
            <a:spAutoFit/>
          </a:bodyPr>
          <a:lstStyle/>
          <a:p>
            <a:r>
              <a:rPr lang="zh-CN" altLang="en-US" sz="1600" b="1" dirty="0" smtClean="0">
                <a:latin typeface="微软雅黑" pitchFamily="34" charset="-122"/>
                <a:ea typeface="微软雅黑" pitchFamily="34" charset="-122"/>
              </a:rPr>
              <a:t>步骤方法：</a:t>
            </a:r>
            <a:endParaRPr lang="zh-CN" altLang="en-US" sz="1600" b="1" dirty="0">
              <a:latin typeface="微软雅黑" pitchFamily="34" charset="-122"/>
              <a:ea typeface="微软雅黑" pitchFamily="34" charset="-122"/>
            </a:endParaRPr>
          </a:p>
        </p:txBody>
      </p:sp>
      <p:grpSp>
        <p:nvGrpSpPr>
          <p:cNvPr id="3" name="组合 35"/>
          <p:cNvGrpSpPr/>
          <p:nvPr/>
        </p:nvGrpSpPr>
        <p:grpSpPr>
          <a:xfrm>
            <a:off x="1641258" y="1789153"/>
            <a:ext cx="6121426" cy="801816"/>
            <a:chOff x="1486485" y="2582513"/>
            <a:chExt cx="6121426" cy="801816"/>
          </a:xfrm>
        </p:grpSpPr>
        <p:sp>
          <p:nvSpPr>
            <p:cNvPr id="37" name="矩形 36"/>
            <p:cNvSpPr/>
            <p:nvPr/>
          </p:nvSpPr>
          <p:spPr bwMode="auto">
            <a:xfrm>
              <a:off x="2702441" y="2621425"/>
              <a:ext cx="4669277" cy="76290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ctr" defTabSz="877888"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可信组件</a:t>
              </a:r>
            </a:p>
          </p:txBody>
        </p:sp>
        <p:sp>
          <p:nvSpPr>
            <p:cNvPr id="38" name="圆角矩形 37"/>
            <p:cNvSpPr/>
            <p:nvPr/>
          </p:nvSpPr>
          <p:spPr bwMode="auto">
            <a:xfrm>
              <a:off x="2877540" y="2901632"/>
              <a:ext cx="1133264"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标准化和归一化</a:t>
              </a:r>
            </a:p>
          </p:txBody>
        </p:sp>
        <p:sp>
          <p:nvSpPr>
            <p:cNvPr id="39" name="圆角矩形 38"/>
            <p:cNvSpPr/>
            <p:nvPr/>
          </p:nvSpPr>
          <p:spPr bwMode="auto">
            <a:xfrm>
              <a:off x="4424238" y="2901632"/>
              <a:ext cx="7124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输入清理</a:t>
              </a:r>
            </a:p>
          </p:txBody>
        </p:sp>
        <p:sp>
          <p:nvSpPr>
            <p:cNvPr id="40" name="圆角矩形 39"/>
            <p:cNvSpPr/>
            <p:nvPr/>
          </p:nvSpPr>
          <p:spPr bwMode="auto">
            <a:xfrm>
              <a:off x="5413246" y="2898105"/>
              <a:ext cx="720080" cy="260171"/>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no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验证</a:t>
              </a:r>
            </a:p>
          </p:txBody>
        </p:sp>
        <p:sp>
          <p:nvSpPr>
            <p:cNvPr id="41" name="圆角矩形 40"/>
            <p:cNvSpPr/>
            <p:nvPr/>
          </p:nvSpPr>
          <p:spPr bwMode="auto">
            <a:xfrm>
              <a:off x="6383640" y="2900585"/>
              <a:ext cx="829806" cy="25069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t" anchorCtr="0" compatLnSpc="1">
              <a:prstTxWarp prst="textNoShape">
                <a:avLst/>
              </a:prstTxWarp>
              <a:spAutoFit/>
            </a:bodyPr>
            <a:lstStyle/>
            <a:p>
              <a:pPr algn="ctr" defTabSz="877888" eaLnBrk="0" fontAlgn="base" hangingPunct="0">
                <a:spcBef>
                  <a:spcPct val="0"/>
                </a:spcBef>
                <a:spcAft>
                  <a:spcPct val="0"/>
                </a:spcAf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输出清理</a:t>
              </a:r>
            </a:p>
          </p:txBody>
        </p:sp>
        <p:sp>
          <p:nvSpPr>
            <p:cNvPr id="42" name="流程图: 联系 41"/>
            <p:cNvSpPr/>
            <p:nvPr/>
          </p:nvSpPr>
          <p:spPr bwMode="auto">
            <a:xfrm>
              <a:off x="2207311" y="2928370"/>
              <a:ext cx="216024" cy="195127"/>
            </a:xfrm>
            <a:prstGeom prst="flowChartConnector">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5" tIns="45712" rIns="91425" bIns="45712" numCol="1" rtlCol="0" anchor="t" anchorCtr="0" compatLnSpc="1">
              <a:prstTxWarp prst="textNoShape">
                <a:avLst/>
              </a:prstTxWarp>
              <a:noAutofit/>
            </a:bodyPr>
            <a:lstStyle/>
            <a:p>
              <a:pPr marL="0" marR="0" indent="0" algn="r" defTabSz="877888" rtl="0" eaLnBrk="0" fontAlgn="base" latinLnBrk="0" hangingPunct="0">
                <a:lnSpc>
                  <a:spcPct val="100000"/>
                </a:lnSpc>
                <a:spcBef>
                  <a:spcPct val="0"/>
                </a:spcBef>
                <a:spcAft>
                  <a:spcPct val="0"/>
                </a:spcAft>
                <a:buClrTx/>
                <a:buSzTx/>
                <a:buFontTx/>
                <a:buNone/>
                <a:tabLst/>
              </a:pPr>
              <a:endPar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43" name="直接箭头连接符 42"/>
            <p:cNvCxnSpPr>
              <a:stCxn id="42" idx="6"/>
              <a:endCxn id="38" idx="1"/>
            </p:cNvCxnSpPr>
            <p:nvPr/>
          </p:nvCxnSpPr>
          <p:spPr bwMode="auto">
            <a:xfrm>
              <a:off x="2423335" y="3025934"/>
              <a:ext cx="454205" cy="104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4" name="直接箭头连接符 43"/>
            <p:cNvCxnSpPr>
              <a:stCxn id="38" idx="3"/>
              <a:endCxn id="39" idx="1"/>
            </p:cNvCxnSpPr>
            <p:nvPr/>
          </p:nvCxnSpPr>
          <p:spPr bwMode="auto">
            <a:xfrm>
              <a:off x="4010804" y="3026981"/>
              <a:ext cx="413434"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5" name="直接箭头连接符 44"/>
            <p:cNvCxnSpPr>
              <a:stCxn id="39" idx="3"/>
              <a:endCxn id="40" idx="1"/>
            </p:cNvCxnSpPr>
            <p:nvPr/>
          </p:nvCxnSpPr>
          <p:spPr bwMode="auto">
            <a:xfrm>
              <a:off x="5136644" y="3026981"/>
              <a:ext cx="276602" cy="121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6" name="直接箭头连接符 45"/>
            <p:cNvCxnSpPr>
              <a:stCxn id="40" idx="3"/>
              <a:endCxn id="41" idx="1"/>
            </p:cNvCxnSpPr>
            <p:nvPr/>
          </p:nvCxnSpPr>
          <p:spPr bwMode="auto">
            <a:xfrm flipV="1">
              <a:off x="6133326" y="3025934"/>
              <a:ext cx="250314" cy="2257"/>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cxnSp>
          <p:nvCxnSpPr>
            <p:cNvPr id="47" name="直接箭头连接符 46"/>
            <p:cNvCxnSpPr>
              <a:stCxn id="41" idx="3"/>
            </p:cNvCxnSpPr>
            <p:nvPr/>
          </p:nvCxnSpPr>
          <p:spPr bwMode="auto">
            <a:xfrm>
              <a:off x="7213446" y="3025934"/>
              <a:ext cx="394465" cy="0"/>
            </a:xfrm>
            <a:prstGeom prst="straightConnector1">
              <a:avLst/>
            </a:prstGeom>
            <a:ln>
              <a:headEnd type="none" w="med" len="med"/>
              <a:tailEnd type="triangle"/>
            </a:ln>
          </p:spPr>
          <p:style>
            <a:lnRef idx="2">
              <a:schemeClr val="accent4"/>
            </a:lnRef>
            <a:fillRef idx="1">
              <a:schemeClr val="lt1"/>
            </a:fillRef>
            <a:effectRef idx="0">
              <a:schemeClr val="accent4"/>
            </a:effectRef>
            <a:fontRef idx="minor">
              <a:schemeClr val="dk1"/>
            </a:fontRef>
          </p:style>
        </p:cxnSp>
        <p:sp>
          <p:nvSpPr>
            <p:cNvPr id="48" name="剪去单角的矩形 47"/>
            <p:cNvSpPr/>
            <p:nvPr/>
          </p:nvSpPr>
          <p:spPr bwMode="auto">
            <a:xfrm>
              <a:off x="1486485" y="2582513"/>
              <a:ext cx="936849" cy="288032"/>
            </a:xfrm>
            <a:prstGeom prst="snip1Rect">
              <a:avLst/>
            </a:prstGeom>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zh-CN" altLang="en-US" sz="1000" b="0" i="0" u="none" strike="noStrike" cap="none" normalizeH="0" baseline="0" dirty="0" smtClean="0">
                  <a:ln>
                    <a:noFill/>
                  </a:ln>
                  <a:solidFill>
                    <a:schemeClr val="tx1"/>
                  </a:solidFill>
                  <a:effectLst/>
                  <a:latin typeface="微软雅黑" pitchFamily="34" charset="-122"/>
                  <a:ea typeface="微软雅黑" pitchFamily="34" charset="-122"/>
                </a:rPr>
                <a:t>不可信输入</a:t>
              </a:r>
            </a:p>
          </p:txBody>
        </p:sp>
        <p:cxnSp>
          <p:nvCxnSpPr>
            <p:cNvPr id="49" name="直接连接符 48"/>
            <p:cNvCxnSpPr>
              <a:endCxn id="48" idx="0"/>
            </p:cNvCxnSpPr>
            <p:nvPr/>
          </p:nvCxnSpPr>
          <p:spPr bwMode="auto">
            <a:xfrm flipH="1" flipV="1">
              <a:off x="2423334" y="2726529"/>
              <a:ext cx="140842" cy="288032"/>
            </a:xfrm>
            <a:prstGeom prst="lin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cxnSp>
      </p:grpSp>
      <p:sp>
        <p:nvSpPr>
          <p:cNvPr id="74" name="矩形标注 73"/>
          <p:cNvSpPr/>
          <p:nvPr/>
        </p:nvSpPr>
        <p:spPr bwMode="auto">
          <a:xfrm>
            <a:off x="503238" y="2813724"/>
            <a:ext cx="3193273" cy="1602642"/>
          </a:xfrm>
          <a:prstGeom prst="wedgeRectCallout">
            <a:avLst>
              <a:gd name="adj1" fmla="val 41632"/>
              <a:gd name="adj2" fmla="val -70559"/>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标准化是将输入无损的转化为最简等价形式的过程，如同一个文件路径可存在多种表达方式，而标准化会将处理掉路径中的</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、符号链接等，从而得到一个唯一的、无歧义的规范形式</a:t>
            </a:r>
            <a:endParaRPr lang="en-US" altLang="zh-CN" sz="1100" dirty="0" smtClean="0">
              <a:latin typeface="微软雅黑" pitchFamily="34" charset="-122"/>
              <a:ea typeface="微软雅黑" pitchFamily="34" charset="-122"/>
            </a:endParaRPr>
          </a:p>
          <a:p>
            <a:pPr defTabSz="877888" eaLnBrk="0" hangingPunct="0"/>
            <a:endParaRPr lang="zh-CN" altLang="en-US" sz="1100" dirty="0" smtClean="0">
              <a:latin typeface="微软雅黑" pitchFamily="34" charset="-122"/>
              <a:ea typeface="微软雅黑" pitchFamily="34" charset="-122"/>
            </a:endParaRPr>
          </a:p>
          <a:p>
            <a:pPr defTabSz="877888" eaLnBrk="0" hangingPunct="0"/>
            <a:r>
              <a:rPr lang="zh-CN" altLang="en-US" sz="1100" dirty="0" smtClean="0">
                <a:latin typeface="微软雅黑" pitchFamily="34" charset="-122"/>
                <a:ea typeface="微软雅黑" pitchFamily="34" charset="-122"/>
              </a:rPr>
              <a:t>归一化是将输入有损的转化为预期的最简形式的过程，如对</a:t>
            </a:r>
            <a:r>
              <a:rPr lang="en-US" altLang="zh-CN" sz="1100" dirty="0" smtClean="0">
                <a:latin typeface="微软雅黑" pitchFamily="34" charset="-122"/>
                <a:ea typeface="微软雅黑" pitchFamily="34" charset="-122"/>
              </a:rPr>
              <a:t>Unicode</a:t>
            </a:r>
            <a:r>
              <a:rPr lang="zh-CN" altLang="en-US" sz="1100" dirty="0" smtClean="0">
                <a:latin typeface="微软雅黑" pitchFamily="34" charset="-122"/>
                <a:ea typeface="微软雅黑" pitchFamily="34" charset="-122"/>
              </a:rPr>
              <a:t>码 </a:t>
            </a:r>
            <a:r>
              <a:rPr lang="en-US" altLang="zh-CN" sz="1100" dirty="0" smtClean="0">
                <a:latin typeface="微软雅黑" pitchFamily="34" charset="-122"/>
                <a:ea typeface="微软雅黑" pitchFamily="34" charset="-122"/>
              </a:rPr>
              <a:t>U+00F1</a:t>
            </a:r>
            <a:r>
              <a:rPr lang="zh-CN" altLang="en-US" sz="1100" dirty="0" smtClean="0">
                <a:latin typeface="微软雅黑" pitchFamily="34" charset="-122"/>
                <a:ea typeface="微软雅黑" pitchFamily="34" charset="-122"/>
              </a:rPr>
              <a:t>（</a:t>
            </a:r>
            <a:r>
              <a:rPr lang="en-US" altLang="zh-CN" sz="1100" dirty="0" smtClean="0">
                <a:latin typeface="微软雅黑" pitchFamily="34" charset="-122"/>
                <a:ea typeface="微软雅黑" pitchFamily="34" charset="-122"/>
              </a:rPr>
              <a:t>ñ </a:t>
            </a:r>
            <a:r>
              <a:rPr lang="zh-CN" altLang="en-US" sz="1100" dirty="0" smtClean="0">
                <a:latin typeface="微软雅黑" pitchFamily="34" charset="-122"/>
                <a:ea typeface="微软雅黑" pitchFamily="34" charset="-122"/>
              </a:rPr>
              <a:t>）按照</a:t>
            </a:r>
            <a:r>
              <a:rPr lang="en-US" altLang="zh-CN" sz="1100" dirty="0" smtClean="0">
                <a:latin typeface="微软雅黑" pitchFamily="34" charset="-122"/>
                <a:ea typeface="微软雅黑" pitchFamily="34" charset="-122"/>
              </a:rPr>
              <a:t>NFD</a:t>
            </a:r>
            <a:r>
              <a:rPr lang="zh-CN" altLang="en-US" sz="1100" dirty="0" smtClean="0">
                <a:latin typeface="微软雅黑" pitchFamily="34" charset="-122"/>
                <a:ea typeface="微软雅黑" pitchFamily="34" charset="-122"/>
              </a:rPr>
              <a:t>做归一化，会被分解成</a:t>
            </a:r>
            <a:r>
              <a:rPr lang="en-US" altLang="zh-CN" sz="1100" dirty="0" smtClean="0">
                <a:latin typeface="微软雅黑" pitchFamily="34" charset="-122"/>
                <a:ea typeface="微软雅黑" pitchFamily="34" charset="-122"/>
              </a:rPr>
              <a:t>U+006E,U+0303</a:t>
            </a:r>
            <a:r>
              <a:rPr lang="zh-CN" altLang="en-US" sz="1100" dirty="0" smtClean="0">
                <a:latin typeface="微软雅黑" pitchFamily="34" charset="-122"/>
                <a:ea typeface="微软雅黑" pitchFamily="34" charset="-122"/>
              </a:rPr>
              <a:t>，这个分解后的序列其实就是字符</a:t>
            </a:r>
            <a:r>
              <a:rPr lang="en-US" altLang="zh-CN" sz="1100" dirty="0" smtClean="0">
                <a:latin typeface="微软雅黑" pitchFamily="34" charset="-122"/>
                <a:ea typeface="微软雅黑" pitchFamily="34" charset="-122"/>
              </a:rPr>
              <a:t>n</a:t>
            </a:r>
            <a:r>
              <a:rPr lang="zh-CN" altLang="en-US" sz="1100" dirty="0" smtClean="0">
                <a:latin typeface="微软雅黑" pitchFamily="34" charset="-122"/>
                <a:ea typeface="微软雅黑" pitchFamily="34" charset="-122"/>
              </a:rPr>
              <a:t>和发音符号</a:t>
            </a:r>
          </a:p>
        </p:txBody>
      </p:sp>
      <p:sp>
        <p:nvSpPr>
          <p:cNvPr id="75" name="矩形标注 74"/>
          <p:cNvSpPr/>
          <p:nvPr/>
        </p:nvSpPr>
        <p:spPr bwMode="auto">
          <a:xfrm>
            <a:off x="3829050" y="2842909"/>
            <a:ext cx="2215711" cy="969130"/>
          </a:xfrm>
          <a:prstGeom prst="wedgeRectCallout">
            <a:avLst>
              <a:gd name="adj1" fmla="val 709"/>
              <a:gd name="adj2" fmla="val -96824"/>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删除、替换不期望的字符或者转义字符，确保输入输出数据满足组件的约束要求</a:t>
            </a:r>
          </a:p>
          <a:p>
            <a:pPr defTabSz="877888" eaLnBrk="0" hangingPunct="0"/>
            <a:r>
              <a:rPr lang="zh-CN" altLang="en-US" sz="1100" dirty="0" smtClean="0">
                <a:latin typeface="微软雅黑" pitchFamily="34" charset="-122"/>
                <a:ea typeface="微软雅黑" pitchFamily="34" charset="-122"/>
              </a:rPr>
              <a:t>对输出数据中的敏感信息进行过滤防止敏感信息泄露</a:t>
            </a:r>
          </a:p>
          <a:p>
            <a:pPr defTabSz="877888" eaLnBrk="0" hangingPunct="0"/>
            <a:endParaRPr lang="zh-CN" altLang="en-US" sz="1000" dirty="0" smtClean="0">
              <a:latin typeface="微软雅黑" pitchFamily="34" charset="-122"/>
              <a:ea typeface="微软雅黑" pitchFamily="34" charset="-122"/>
            </a:endParaRPr>
          </a:p>
        </p:txBody>
      </p:sp>
      <p:sp>
        <p:nvSpPr>
          <p:cNvPr id="88" name="矩形标注 87"/>
          <p:cNvSpPr/>
          <p:nvPr/>
        </p:nvSpPr>
        <p:spPr bwMode="auto">
          <a:xfrm>
            <a:off x="6413737" y="2842909"/>
            <a:ext cx="1942324" cy="532597"/>
          </a:xfrm>
          <a:prstGeom prst="wedgeRectCallout">
            <a:avLst>
              <a:gd name="adj1" fmla="val -56366"/>
              <a:gd name="adj2" fmla="val -135442"/>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r>
              <a:rPr lang="zh-CN" altLang="en-US" sz="1100" dirty="0" smtClean="0">
                <a:latin typeface="微软雅黑" pitchFamily="34" charset="-122"/>
                <a:ea typeface="微软雅黑" pitchFamily="34" charset="-122"/>
              </a:rPr>
              <a:t>确保输入数据是属于程序预期的范围或者格式的过程</a:t>
            </a:r>
          </a:p>
        </p:txBody>
      </p:sp>
      <p:sp>
        <p:nvSpPr>
          <p:cNvPr id="22" name="矩形标注 21"/>
          <p:cNvSpPr/>
          <p:nvPr/>
        </p:nvSpPr>
        <p:spPr bwMode="auto">
          <a:xfrm>
            <a:off x="3829049" y="2842909"/>
            <a:ext cx="2215711" cy="969130"/>
          </a:xfrm>
          <a:prstGeom prst="wedgeRectCallout">
            <a:avLst>
              <a:gd name="adj1" fmla="val 76369"/>
              <a:gd name="adj2" fmla="val -95841"/>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7888" eaLnBrk="0" hangingPunct="0"/>
            <a:endParaRPr lang="zh-CN" altLang="en-US" sz="1000"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blinds(horizontal)">
                                      <p:cBhvr>
                                        <p:cTn id="20" dur="500"/>
                                        <p:tgtEl>
                                          <p:spTgt spid="7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blinds(horizontal)">
                                      <p:cBhvr>
                                        <p:cTn id="23" dur="500"/>
                                        <p:tgtEl>
                                          <p:spTgt spid="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linds(horizontal)">
                                      <p:cBhvr>
                                        <p:cTn id="26" dur="500"/>
                                        <p:tgtEl>
                                          <p:spTgt spid="8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p:bldP spid="74" grpId="0" animBg="1"/>
      <p:bldP spid="75" grpId="0" animBg="1"/>
      <p:bldP spid="88" grpId="0" animBg="1"/>
      <p:bldP spid="22" grpId="0" animBg="1"/>
    </p:bldLst>
  </p:timing>
</p:sld>
</file>

<file path=ppt/theme/theme1.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自定义 4">
      <a:majorFont>
        <a:latin typeface="Arial"/>
        <a:ea typeface="黑体"/>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2.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ppt/theme/themeOverride3.xml><?xml version="1.0" encoding="utf-8"?>
<a:themeOverride xmlns:a="http://schemas.openxmlformats.org/drawingml/2006/main">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themeOverride>
</file>

<file path=docProps/app.xml><?xml version="1.0" encoding="utf-8"?>
<Properties xmlns="http://schemas.openxmlformats.org/officeDocument/2006/extended-properties" xmlns:vt="http://schemas.openxmlformats.org/officeDocument/2006/docPropsVTypes">
  <TotalTime>20445</TotalTime>
  <Words>16937</Words>
  <Application>Microsoft Office PowerPoint</Application>
  <PresentationFormat>全屏显示(16:9)</PresentationFormat>
  <Paragraphs>1169</Paragraphs>
  <Slides>73</Slides>
  <Notes>59</Notes>
  <HiddenSlides>0</HiddenSlides>
  <MMClips>0</MMClips>
  <ScaleCrop>false</ScaleCrop>
  <HeadingPairs>
    <vt:vector size="6" baseType="variant">
      <vt:variant>
        <vt:lpstr>主题</vt:lpstr>
      </vt:variant>
      <vt:variant>
        <vt:i4>4</vt:i4>
      </vt:variant>
      <vt:variant>
        <vt:lpstr>嵌入 OLE 服务器</vt:lpstr>
      </vt:variant>
      <vt:variant>
        <vt:i4>2</vt:i4>
      </vt:variant>
      <vt:variant>
        <vt:lpstr>幻灯片标题</vt:lpstr>
      </vt:variant>
      <vt:variant>
        <vt:i4>73</vt:i4>
      </vt:variant>
    </vt:vector>
  </HeadingPairs>
  <TitlesOfParts>
    <vt:vector size="79" baseType="lpstr">
      <vt:lpstr>1_主题1</vt:lpstr>
      <vt:lpstr>8_主题1</vt:lpstr>
      <vt:lpstr>9_主题1</vt:lpstr>
      <vt:lpstr>2_自定义设计方案</vt:lpstr>
      <vt:lpstr>包</vt:lpstr>
      <vt:lpstr>包装程序外壳对象</vt:lpstr>
      <vt:lpstr>Java安全编码           --引言</vt:lpstr>
      <vt:lpstr>背景</vt:lpstr>
      <vt:lpstr>安全目标</vt:lpstr>
      <vt:lpstr>Java代码安全如何保证</vt:lpstr>
      <vt:lpstr>Java编程常见安全问题</vt:lpstr>
      <vt:lpstr>主要内容</vt:lpstr>
      <vt:lpstr>Java安全编码                       --数据校验</vt:lpstr>
      <vt:lpstr>信任域、信任边界、不可信数据</vt:lpstr>
      <vt:lpstr>数据校验的涵义</vt:lpstr>
      <vt:lpstr>注入攻击</vt:lpstr>
      <vt:lpstr>SQL注入及其原理</vt:lpstr>
      <vt:lpstr>SQL注入的危害</vt:lpstr>
      <vt:lpstr>业界案例-利用SQL注入攻击Sony网站获取敏感信息</vt:lpstr>
      <vt:lpstr>Exploit-利用SQL注入绕过登录验证</vt:lpstr>
      <vt:lpstr>典型错误—直接在SQL中拼接外部输入</vt:lpstr>
      <vt:lpstr>正确示例—使用预编译语句</vt:lpstr>
      <vt:lpstr>思考</vt:lpstr>
      <vt:lpstr>错误示例—Hibernate: 动态拼接HQL</vt:lpstr>
      <vt:lpstr>正确示例—Hibernate:参数化HQL</vt:lpstr>
      <vt:lpstr>错误示例—iBatis SQL映射$传参</vt:lpstr>
      <vt:lpstr>正确示例—iBatis SQL映射#传参</vt:lpstr>
      <vt:lpstr>正反示例—存储过程</vt:lpstr>
      <vt:lpstr>正确示例—对外部输入做转义</vt:lpstr>
      <vt:lpstr>OS命令注入及其原理</vt:lpstr>
      <vt:lpstr>OS命令行参数注入</vt:lpstr>
      <vt:lpstr>OS命令注入的危害</vt:lpstr>
      <vt:lpstr>业界案例-Eclipse命令注入漏洞</vt:lpstr>
      <vt:lpstr>Exploit-利用命令行注入执行任意指令</vt:lpstr>
      <vt:lpstr>典型错误—直接使用外部输入拼接命令行</vt:lpstr>
      <vt:lpstr>正确示例—避免使用Runtime.exec()</vt:lpstr>
      <vt:lpstr>正确示例—对外部输入进行校验</vt:lpstr>
      <vt:lpstr>目录遍历攻击</vt:lpstr>
      <vt:lpstr>目录遍历攻击的危害</vt:lpstr>
      <vt:lpstr>业界案例-Apple Mac OS X FTP Server 绝对路径遍历漏洞</vt:lpstr>
      <vt:lpstr>Exploit-利用目录遍历访问未授权文件</vt:lpstr>
      <vt:lpstr>典型错误-外部输入路径验证前未进行标准化</vt:lpstr>
      <vt:lpstr>正确示例-验证时使用文件的标准路径</vt:lpstr>
      <vt:lpstr>幻灯片 37</vt:lpstr>
      <vt:lpstr>Java安全编码                    --敏感数据保护</vt:lpstr>
      <vt:lpstr>敏感数据及过滤</vt:lpstr>
      <vt:lpstr>异常暴露敏感信息</vt:lpstr>
      <vt:lpstr>Java典型的敏感异常</vt:lpstr>
      <vt:lpstr>业界案例- Opera暴露敏感信息给不可信applet</vt:lpstr>
      <vt:lpstr>典型错误—异常文本与类型泄露敏感信息</vt:lpstr>
      <vt:lpstr>典型错误—抛出封装后的敏感异常</vt:lpstr>
      <vt:lpstr>典型错误—替换原始敏感异常</vt:lpstr>
      <vt:lpstr>正确示例—定义安全策略</vt:lpstr>
      <vt:lpstr>序列化泄露敏感信息</vt:lpstr>
      <vt:lpstr>典型错误—可序列化类中包含敏感信息字段</vt:lpstr>
      <vt:lpstr>正确示例—为可序列化类中的敏感信息字段添加例外</vt:lpstr>
      <vt:lpstr>典型错误—序列化传递未签名与加密的敏感数据</vt:lpstr>
      <vt:lpstr>正确示例—序列化前对敏感数据先签名再加密</vt:lpstr>
      <vt:lpstr>幻灯片 52</vt:lpstr>
      <vt:lpstr>Java安全编码                     --平台安全</vt:lpstr>
      <vt:lpstr>Java平台安全机制与组件</vt:lpstr>
      <vt:lpstr>安全管理器</vt:lpstr>
      <vt:lpstr>典型错误—敏感操作不可控</vt:lpstr>
      <vt:lpstr>正确示例—使用安全管理器保护敏感操作</vt:lpstr>
      <vt:lpstr>访问控制器AccessController</vt:lpstr>
      <vt:lpstr>特权块</vt:lpstr>
      <vt:lpstr>典型错误—特权块中使用不可信数据</vt:lpstr>
      <vt:lpstr>正确示例—防止在特权块中使用不可信数据</vt:lpstr>
      <vt:lpstr>典型错误—特权块泄露敏感资源</vt:lpstr>
      <vt:lpstr>正确示例—防止特权块泄露敏感资源</vt:lpstr>
      <vt:lpstr>幻灯片 64</vt:lpstr>
      <vt:lpstr>Java安全编码                     --其他</vt:lpstr>
      <vt:lpstr>使用强随机数</vt:lpstr>
      <vt:lpstr>业界案例-Jetty使用Random来生成可预测的会话ID</vt:lpstr>
      <vt:lpstr>正反示例</vt:lpstr>
      <vt:lpstr>防止将锁暴露给非信任代码</vt:lpstr>
      <vt:lpstr>正反示例</vt:lpstr>
      <vt:lpstr>幻灯片 71</vt:lpstr>
      <vt:lpstr>幻灯片 72</vt:lpstr>
    </vt:vector>
  </TitlesOfParts>
  <Manager>吴墨</Manager>
  <Company>Huawei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UC&amp;C产品线主打胶片V5.2</dc:title>
  <dc:subject>UC&amp;C统一通信与写作解决方案概览</dc:subject>
  <dc:creator>吴墨</dc:creator>
  <cp:keywords>V5.2</cp:keywords>
  <cp:lastModifiedBy>dufeiyang</cp:lastModifiedBy>
  <cp:revision>883</cp:revision>
  <cp:lastPrinted>2011-04-14T06:54:53Z</cp:lastPrinted>
  <dcterms:created xsi:type="dcterms:W3CDTF">2010-09-30T06:00:50Z</dcterms:created>
  <dcterms:modified xsi:type="dcterms:W3CDTF">2014-12-16T07:36:48Z</dcterms:modified>
  <cp:category>主打胶片</cp:category>
  <cp:contentStatus>中文发布版第二稿</cp:contentStatus>
  <dc:language>中文</dc:language>
  <cp:version>V5.2</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(4)TY2V0hn4uZyhnbE2FVODxUKefg+XX6DugoniY04WZj3S+VHe8U1ON/pUipxr0GWsiFdnMt1y_x000d_
uA0p70gyTzgXJ+W8aWMh9FuWFLrZS7QIz047JeGULqM5eeJ7AhDBv7UtRPw986pGCupRizI9_x000d_
b6MmM+mIYAkpZVRIZcZxkaAUHhz4LHQxIwE4bVzlIvmKSewOLYPsIsKldbpmWtSw0ddrwLuJ_x000d_
ZQPgnmpa+MkP5gme4w</vt:lpwstr>
  </property>
  <property fmtid="{D5CDD505-2E9C-101B-9397-08002B2CF9AE}" pid="3" name="_ms_pID_7253431">
    <vt:lpwstr>9d+p4qtK45HOGU1UtqvFuU8CsCpHl7+QODlOYQtN7XhnjPAz6D/NhV_x000d_
gHQ5xY7fQinZ+nH2FjqDtz407xDHOvBw7SKoNSlw2yFCOZwBlLmVLheBPLU27YgNl6TOyAgx_x000d_
Unfk48aSVD8moM5kdXOXTAMZ73UBRlqOKnsv+nXV4USi0bYMSSTkV77xTKuQ8oyZ4Ut+Z+Wm_x000d_
LrNFeeodI6ZQLOt2JOZCF+miJz5DtkXq7uW5</vt:lpwstr>
  </property>
  <property fmtid="{D5CDD505-2E9C-101B-9397-08002B2CF9AE}" pid="4" name="_ms_pID_7253432">
    <vt:lpwstr>HGZHh3UY3qZkr3I8EhwCP6mbewktO6y8Qvcu_x000d_
8aXdYXlopJI+zjgjyCGFa5Wn7q/GJc6lwg7rdGqb9djIvEXda7I7y6L15q/+V0JpNlTCK2wW_x000d_
oko3AcgzqGFBmx3A/g4n4B3WjywjxEM4ixnuPrBzZHLD5bScv/sAlv5b8ikX6FZhUt8voyvz_x000d_
BJ1/VY7901swofQrzy7ZMy11y8cIJIEtyJIfbsTgVoUO4hkQrucjGX</vt:lpwstr>
  </property>
  <property fmtid="{D5CDD505-2E9C-101B-9397-08002B2CF9AE}" pid="5" name="_ms_pID_7253433">
    <vt:lpwstr>xA5cWaLZs2XfvuCuDG_x000d_
fsyTviRfrf03RpsygR5e1zsWMLvJGKPLDbSyyDDKOlDFZli0</vt:lpwstr>
  </property>
  <property fmtid="{D5CDD505-2E9C-101B-9397-08002B2CF9AE}" pid="6" name="sflag">
    <vt:lpwstr>1418694885</vt:lpwstr>
  </property>
</Properties>
</file>